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 id="2147483672" r:id="rId3"/>
  </p:sldMasterIdLst>
  <p:notesMasterIdLst>
    <p:notesMasterId r:id="rId45"/>
  </p:notesMasterIdLst>
  <p:handoutMasterIdLst>
    <p:handoutMasterId r:id="rId46"/>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7013"/>
    <a:srgbClr val="E2A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showGuides="1">
      <p:cViewPr>
        <p:scale>
          <a:sx n="56" d="100"/>
          <a:sy n="56" d="100"/>
        </p:scale>
        <p:origin x="-762" y="-246"/>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rMustaf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ar-SA" sz="2400" b="0" i="0" u="none" strike="noStrike" kern="1200" spc="0" baseline="0">
                <a:ln>
                  <a:noFill/>
                </a:ln>
                <a:solidFill>
                  <a:srgbClr val="FF0000"/>
                </a:solidFill>
                <a:latin typeface="+mn-lt"/>
                <a:ea typeface="+mn-ea"/>
                <a:cs typeface="+mn-cs"/>
              </a:defRPr>
            </a:pPr>
            <a:r>
              <a:rPr lang="en-US" sz="2400" b="1" dirty="0" smtClean="0">
                <a:ln>
                  <a:noFill/>
                </a:ln>
                <a:solidFill>
                  <a:srgbClr val="FF0000"/>
                </a:solidFill>
              </a:rPr>
              <a:t>Increment of University - Level Students’</a:t>
            </a:r>
            <a:r>
              <a:rPr lang="en-US" sz="2400" b="1" baseline="0" dirty="0" smtClean="0">
                <a:ln>
                  <a:noFill/>
                </a:ln>
                <a:solidFill>
                  <a:srgbClr val="FF0000"/>
                </a:solidFill>
              </a:rPr>
              <a:t> No.</a:t>
            </a:r>
            <a:endParaRPr lang="en-US" sz="2400" b="1" dirty="0">
              <a:ln>
                <a:noFill/>
              </a:ln>
              <a:solidFill>
                <a:srgbClr val="FF0000"/>
              </a:solidFill>
            </a:endParaRPr>
          </a:p>
        </c:rich>
      </c:tx>
      <c:layout>
        <c:manualLayout>
          <c:xMode val="edge"/>
          <c:yMode val="edge"/>
          <c:x val="0.25944060451997492"/>
          <c:y val="4.3016900561184323E-3"/>
        </c:manualLayout>
      </c:layout>
      <c:overlay val="1"/>
      <c:spPr>
        <a:noFill/>
        <a:ln>
          <a:noFill/>
        </a:ln>
        <a:effectLst/>
      </c:spPr>
    </c:title>
    <c:autoTitleDeleted val="0"/>
    <c:plotArea>
      <c:layout/>
      <c:barChart>
        <c:barDir val="col"/>
        <c:grouping val="clustered"/>
        <c:varyColors val="0"/>
        <c:ser>
          <c:idx val="0"/>
          <c:order val="0"/>
          <c:tx>
            <c:strRef>
              <c:f>Sheet1!$A$1</c:f>
              <c:strCache>
                <c:ptCount val="1"/>
                <c:pt idx="0">
                  <c:v>1970</c:v>
                </c:pt>
              </c:strCache>
            </c:strRef>
          </c:tx>
          <c:spPr>
            <a:solidFill>
              <a:schemeClr val="accent1"/>
            </a:solidFill>
            <a:ln>
              <a:noFill/>
            </a:ln>
            <a:effectLst/>
          </c:spPr>
          <c:invertIfNegative val="0"/>
          <c:val>
            <c:numRef>
              <c:f>Sheet1!$B$1</c:f>
              <c:numCache>
                <c:formatCode>General</c:formatCode>
                <c:ptCount val="1"/>
                <c:pt idx="0">
                  <c:v>2000</c:v>
                </c:pt>
              </c:numCache>
            </c:numRef>
          </c:val>
        </c:ser>
        <c:ser>
          <c:idx val="1"/>
          <c:order val="1"/>
          <c:tx>
            <c:strRef>
              <c:f>Sheet1!$A$2</c:f>
              <c:strCache>
                <c:ptCount val="1"/>
                <c:pt idx="0">
                  <c:v>1975</c:v>
                </c:pt>
              </c:strCache>
            </c:strRef>
          </c:tx>
          <c:spPr>
            <a:solidFill>
              <a:schemeClr val="accent2"/>
            </a:solidFill>
            <a:ln>
              <a:noFill/>
            </a:ln>
            <a:effectLst/>
          </c:spPr>
          <c:invertIfNegative val="0"/>
          <c:val>
            <c:numRef>
              <c:f>Sheet1!$B$2</c:f>
              <c:numCache>
                <c:formatCode>General</c:formatCode>
                <c:ptCount val="1"/>
                <c:pt idx="0">
                  <c:v>5200</c:v>
                </c:pt>
              </c:numCache>
            </c:numRef>
          </c:val>
        </c:ser>
        <c:ser>
          <c:idx val="2"/>
          <c:order val="2"/>
          <c:tx>
            <c:strRef>
              <c:f>Sheet1!$A$3</c:f>
              <c:strCache>
                <c:ptCount val="1"/>
                <c:pt idx="0">
                  <c:v>1998</c:v>
                </c:pt>
              </c:strCache>
            </c:strRef>
          </c:tx>
          <c:spPr>
            <a:solidFill>
              <a:schemeClr val="accent3"/>
            </a:solidFill>
            <a:ln>
              <a:noFill/>
            </a:ln>
            <a:effectLst/>
          </c:spPr>
          <c:invertIfNegative val="0"/>
          <c:val>
            <c:numRef>
              <c:f>Sheet1!$B$3</c:f>
              <c:numCache>
                <c:formatCode>General</c:formatCode>
                <c:ptCount val="1"/>
                <c:pt idx="0">
                  <c:v>165400</c:v>
                </c:pt>
              </c:numCache>
            </c:numRef>
          </c:val>
        </c:ser>
        <c:ser>
          <c:idx val="3"/>
          <c:order val="3"/>
          <c:tx>
            <c:strRef>
              <c:f>Sheet1!$A$4</c:f>
              <c:strCache>
                <c:ptCount val="1"/>
                <c:pt idx="0">
                  <c:v>2002</c:v>
                </c:pt>
              </c:strCache>
            </c:strRef>
          </c:tx>
          <c:spPr>
            <a:solidFill>
              <a:schemeClr val="accent4"/>
            </a:solidFill>
            <a:ln>
              <a:noFill/>
            </a:ln>
            <a:effectLst/>
          </c:spPr>
          <c:invertIfNegative val="0"/>
          <c:val>
            <c:numRef>
              <c:f>Sheet1!$B$4</c:f>
              <c:numCache>
                <c:formatCode>General</c:formatCode>
                <c:ptCount val="1"/>
                <c:pt idx="0">
                  <c:v>223000</c:v>
                </c:pt>
              </c:numCache>
            </c:numRef>
          </c:val>
        </c:ser>
        <c:ser>
          <c:idx val="4"/>
          <c:order val="4"/>
          <c:tx>
            <c:strRef>
              <c:f>Sheet1!$A$5</c:f>
              <c:strCache>
                <c:ptCount val="1"/>
                <c:pt idx="0">
                  <c:v>2008</c:v>
                </c:pt>
              </c:strCache>
            </c:strRef>
          </c:tx>
          <c:spPr>
            <a:solidFill>
              <a:schemeClr val="accent5"/>
            </a:solidFill>
            <a:ln>
              <a:noFill/>
            </a:ln>
            <a:effectLst/>
          </c:spPr>
          <c:invertIfNegative val="0"/>
          <c:val>
            <c:numRef>
              <c:f>Sheet1!$B$5</c:f>
              <c:numCache>
                <c:formatCode>General</c:formatCode>
                <c:ptCount val="1"/>
                <c:pt idx="0">
                  <c:v>301000</c:v>
                </c:pt>
              </c:numCache>
            </c:numRef>
          </c:val>
        </c:ser>
        <c:ser>
          <c:idx val="5"/>
          <c:order val="5"/>
          <c:tx>
            <c:strRef>
              <c:f>Sheet1!$A$6</c:f>
              <c:strCache>
                <c:ptCount val="1"/>
                <c:pt idx="0">
                  <c:v>2011</c:v>
                </c:pt>
              </c:strCache>
            </c:strRef>
          </c:tx>
          <c:spPr>
            <a:solidFill>
              <a:schemeClr val="accent6"/>
            </a:solidFill>
            <a:ln>
              <a:noFill/>
            </a:ln>
            <a:effectLst/>
          </c:spPr>
          <c:invertIfNegative val="0"/>
          <c:val>
            <c:numRef>
              <c:f>Sheet1!$B$6</c:f>
              <c:numCache>
                <c:formatCode>General</c:formatCode>
                <c:ptCount val="1"/>
                <c:pt idx="0">
                  <c:v>316000</c:v>
                </c:pt>
              </c:numCache>
            </c:numRef>
          </c:val>
        </c:ser>
        <c:dLbls>
          <c:showLegendKey val="0"/>
          <c:showVal val="0"/>
          <c:showCatName val="0"/>
          <c:showSerName val="0"/>
          <c:showPercent val="0"/>
          <c:showBubbleSize val="0"/>
        </c:dLbls>
        <c:gapWidth val="219"/>
        <c:overlap val="-27"/>
        <c:axId val="40447488"/>
        <c:axId val="36339008"/>
      </c:barChart>
      <c:catAx>
        <c:axId val="40447488"/>
        <c:scaling>
          <c:orientation val="minMax"/>
        </c:scaling>
        <c:delete val="0"/>
        <c:axPos val="b"/>
        <c:title>
          <c:tx>
            <c:rich>
              <a:bodyPr rot="0" spcFirstLastPara="1" vertOverflow="ellipsis" vert="horz" wrap="square" anchor="ctr" anchorCtr="1"/>
              <a:lstStyle/>
              <a:p>
                <a:pPr>
                  <a:defRPr lang="ar-SA" sz="1000" b="0" i="0" u="none" strike="noStrike" kern="1200" baseline="0">
                    <a:solidFill>
                      <a:schemeClr val="tx1">
                        <a:lumMod val="65000"/>
                        <a:lumOff val="35000"/>
                      </a:schemeClr>
                    </a:solidFill>
                    <a:latin typeface="+mn-lt"/>
                    <a:ea typeface="+mn-ea"/>
                    <a:cs typeface="+mn-cs"/>
                  </a:defRPr>
                </a:pPr>
                <a:r>
                  <a:rPr lang="en-US" sz="1800" dirty="0" smtClean="0"/>
                  <a:t>Academic</a:t>
                </a:r>
                <a:r>
                  <a:rPr lang="en-US" sz="1800" baseline="0" dirty="0" smtClean="0"/>
                  <a:t> Year</a:t>
                </a:r>
                <a:endParaRPr lang="ar-SA" sz="1800"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ar-SA" sz="900" b="0" i="0" u="none" strike="noStrike" kern="1200" baseline="0">
                <a:solidFill>
                  <a:schemeClr val="tx1">
                    <a:lumMod val="65000"/>
                    <a:lumOff val="35000"/>
                  </a:schemeClr>
                </a:solidFill>
                <a:latin typeface="+mn-lt"/>
                <a:ea typeface="+mn-ea"/>
                <a:cs typeface="+mn-cs"/>
              </a:defRPr>
            </a:pPr>
            <a:endParaRPr lang="en-US"/>
          </a:p>
        </c:txPr>
        <c:crossAx val="36339008"/>
        <c:crosses val="autoZero"/>
        <c:auto val="1"/>
        <c:lblAlgn val="ctr"/>
        <c:lblOffset val="100"/>
        <c:noMultiLvlLbl val="0"/>
      </c:catAx>
      <c:valAx>
        <c:axId val="36339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ar-SA" sz="1000" b="1" i="0" u="none" strike="noStrike" kern="1200" baseline="0">
                    <a:solidFill>
                      <a:srgbClr val="FF0000"/>
                    </a:solidFill>
                    <a:latin typeface="+mn-lt"/>
                    <a:ea typeface="+mn-ea"/>
                    <a:cs typeface="+mn-cs"/>
                  </a:defRPr>
                </a:pPr>
                <a:r>
                  <a:rPr lang="en-US" sz="1800" b="1" dirty="0" smtClean="0">
                    <a:solidFill>
                      <a:srgbClr val="FF0000"/>
                    </a:solidFill>
                  </a:rPr>
                  <a:t>Student</a:t>
                </a:r>
                <a:r>
                  <a:rPr lang="en-US" sz="1800" b="1" baseline="0" dirty="0" smtClean="0">
                    <a:solidFill>
                      <a:srgbClr val="FF0000"/>
                    </a:solidFill>
                  </a:rPr>
                  <a:t> Numbers</a:t>
                </a:r>
                <a:endParaRPr lang="ar-SA" sz="1800" b="1" dirty="0">
                  <a:solidFill>
                    <a:srgbClr val="FF0000"/>
                  </a:solidFill>
                </a:endParaRPr>
              </a:p>
            </c:rich>
          </c:tx>
          <c:layout>
            <c:manualLayout>
              <c:xMode val="edge"/>
              <c:yMode val="edge"/>
              <c:x val="5.9584225962902339E-3"/>
              <c:y val="0.2560228741521948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ar-SA" sz="1600" b="1" i="0" u="none" strike="noStrike" kern="1200" baseline="0">
                <a:solidFill>
                  <a:schemeClr val="tx1">
                    <a:lumMod val="65000"/>
                    <a:lumOff val="35000"/>
                  </a:schemeClr>
                </a:solidFill>
                <a:latin typeface="+mn-lt"/>
                <a:ea typeface="+mn-ea"/>
                <a:cs typeface="+mn-cs"/>
              </a:defRPr>
            </a:pPr>
            <a:endParaRPr lang="en-US"/>
          </a:p>
        </c:txPr>
        <c:crossAx val="40447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6022010694570971"/>
          <c:y val="0.90442525356261261"/>
          <c:w val="0.81064498939354046"/>
          <c:h val="7.9109664698814017E-2"/>
        </c:manualLayout>
      </c:layout>
      <c:overlay val="0"/>
      <c:spPr>
        <a:noFill/>
        <a:ln>
          <a:noFill/>
        </a:ln>
        <a:effectLst/>
      </c:spPr>
      <c:txPr>
        <a:bodyPr rot="0" spcFirstLastPara="1" vertOverflow="ellipsis" vert="horz" wrap="square" anchor="ctr" anchorCtr="1"/>
        <a:lstStyle/>
        <a:p>
          <a:pPr>
            <a:defRPr lang="ar-SA"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8AFA4-2A06-49D1-A543-1D66CAE325D1}"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GB"/>
        </a:p>
      </dgm:t>
    </dgm:pt>
    <dgm:pt modelId="{C1454C8A-E436-4607-9747-1DDD4669538E}">
      <dgm:prSet custT="1"/>
      <dgm:spPr/>
      <dgm:t>
        <a:bodyPr/>
        <a:lstStyle/>
        <a:p>
          <a:pPr rtl="0"/>
          <a:r>
            <a:rPr lang="en-GB" sz="2400" b="1" dirty="0" smtClean="0">
              <a:latin typeface="Calibri" panose="020F0502020204030204" pitchFamily="34" charset="0"/>
              <a:cs typeface="Calibri" panose="020F0502020204030204" pitchFamily="34" charset="0"/>
            </a:rPr>
            <a:t>Show importance of Educational system</a:t>
          </a:r>
          <a:endParaRPr lang="en-GB" sz="2400" b="1" dirty="0">
            <a:latin typeface="Calibri" panose="020F0502020204030204" pitchFamily="34" charset="0"/>
            <a:cs typeface="Calibri" panose="020F0502020204030204" pitchFamily="34" charset="0"/>
          </a:endParaRPr>
        </a:p>
      </dgm:t>
    </dgm:pt>
    <dgm:pt modelId="{DCE27E79-991E-4E88-8CEA-6EA633F71570}" type="parTrans" cxnId="{E2B656AA-8FEB-4BA1-A0F6-C9C8EC653936}">
      <dgm:prSet/>
      <dgm:spPr/>
      <dgm:t>
        <a:bodyPr/>
        <a:lstStyle/>
        <a:p>
          <a:endParaRPr lang="en-GB"/>
        </a:p>
      </dgm:t>
    </dgm:pt>
    <dgm:pt modelId="{9DD4E51C-B4D9-42EF-AB85-84B5CF04CDCB}" type="sibTrans" cxnId="{E2B656AA-8FEB-4BA1-A0F6-C9C8EC653936}">
      <dgm:prSet/>
      <dgm:spPr/>
      <dgm:t>
        <a:bodyPr/>
        <a:lstStyle/>
        <a:p>
          <a:endParaRPr lang="en-GB"/>
        </a:p>
      </dgm:t>
    </dgm:pt>
    <dgm:pt modelId="{2085AA6A-29DC-45C7-B764-0A0DB52F8424}">
      <dgm:prSet custT="1"/>
      <dgm:spPr/>
      <dgm:t>
        <a:bodyPr/>
        <a:lstStyle/>
        <a:p>
          <a:pPr rtl="0"/>
          <a:r>
            <a:rPr lang="en-GB" sz="2400" b="1" dirty="0" smtClean="0">
              <a:latin typeface="Calibri" panose="020F0502020204030204" pitchFamily="34" charset="0"/>
              <a:cs typeface="Calibri" panose="020F0502020204030204" pitchFamily="34" charset="0"/>
            </a:rPr>
            <a:t>Summarize Challenges of Higher Education in Libya</a:t>
          </a:r>
          <a:endParaRPr lang="en-GB" sz="2400" b="1" dirty="0">
            <a:latin typeface="Calibri" panose="020F0502020204030204" pitchFamily="34" charset="0"/>
            <a:cs typeface="Calibri" panose="020F0502020204030204" pitchFamily="34" charset="0"/>
          </a:endParaRPr>
        </a:p>
      </dgm:t>
    </dgm:pt>
    <dgm:pt modelId="{D43A24C0-14D0-4C76-9CA1-CBB21A78D580}" type="parTrans" cxnId="{0153651C-CE92-46DC-A97D-53DD5A8E670E}">
      <dgm:prSet/>
      <dgm:spPr/>
      <dgm:t>
        <a:bodyPr/>
        <a:lstStyle/>
        <a:p>
          <a:endParaRPr lang="en-GB"/>
        </a:p>
      </dgm:t>
    </dgm:pt>
    <dgm:pt modelId="{BD9E75F1-89C9-4517-93C5-308E3E89875E}" type="sibTrans" cxnId="{0153651C-CE92-46DC-A97D-53DD5A8E670E}">
      <dgm:prSet/>
      <dgm:spPr/>
      <dgm:t>
        <a:bodyPr/>
        <a:lstStyle/>
        <a:p>
          <a:endParaRPr lang="en-GB"/>
        </a:p>
      </dgm:t>
    </dgm:pt>
    <dgm:pt modelId="{FA35BFE9-5A0E-43A2-8C70-B6CA63D8B191}">
      <dgm:prSet custT="1"/>
      <dgm:spPr/>
      <dgm:t>
        <a:bodyPr/>
        <a:lstStyle/>
        <a:p>
          <a:pPr rtl="0"/>
          <a:r>
            <a:rPr lang="en-GB" sz="2400" b="1" dirty="0" smtClean="0">
              <a:latin typeface="Calibri" panose="020F0502020204030204" pitchFamily="34" charset="0"/>
              <a:cs typeface="Calibri" panose="020F0502020204030204" pitchFamily="34" charset="0"/>
            </a:rPr>
            <a:t>Design </a:t>
          </a:r>
        </a:p>
        <a:p>
          <a:pPr rtl="0"/>
          <a:r>
            <a:rPr lang="en-GB" sz="2400" b="1" dirty="0" smtClean="0">
              <a:latin typeface="Calibri" panose="020F0502020204030204" pitchFamily="34" charset="0"/>
              <a:cs typeface="Calibri" panose="020F0502020204030204" pitchFamily="34" charset="0"/>
            </a:rPr>
            <a:t>an action plan towards development</a:t>
          </a:r>
          <a:endParaRPr lang="en-GB" sz="2400" b="1" dirty="0">
            <a:latin typeface="Calibri" panose="020F0502020204030204" pitchFamily="34" charset="0"/>
            <a:cs typeface="Calibri" panose="020F0502020204030204" pitchFamily="34" charset="0"/>
          </a:endParaRPr>
        </a:p>
      </dgm:t>
    </dgm:pt>
    <dgm:pt modelId="{3FC9A061-D5EC-49A4-ACC9-557D61EC57DD}" type="parTrans" cxnId="{E264CE06-65E0-49FC-976A-B07BC35AFDDA}">
      <dgm:prSet/>
      <dgm:spPr/>
      <dgm:t>
        <a:bodyPr/>
        <a:lstStyle/>
        <a:p>
          <a:endParaRPr lang="en-GB"/>
        </a:p>
      </dgm:t>
    </dgm:pt>
    <dgm:pt modelId="{39BC1A3F-866B-44A4-972E-67F4FAACD6EC}" type="sibTrans" cxnId="{E264CE06-65E0-49FC-976A-B07BC35AFDDA}">
      <dgm:prSet/>
      <dgm:spPr/>
      <dgm:t>
        <a:bodyPr/>
        <a:lstStyle/>
        <a:p>
          <a:endParaRPr lang="en-GB"/>
        </a:p>
      </dgm:t>
    </dgm:pt>
    <dgm:pt modelId="{D22FFA59-0588-4451-84F2-66DD62347911}">
      <dgm:prSet custT="1"/>
      <dgm:spPr/>
      <dgm:t>
        <a:bodyPr/>
        <a:lstStyle/>
        <a:p>
          <a:pPr rtl="0"/>
          <a:r>
            <a:rPr lang="en-GB" sz="2400" b="1" dirty="0" smtClean="0">
              <a:latin typeface="Calibri" panose="020F0502020204030204" pitchFamily="34" charset="0"/>
              <a:cs typeface="Calibri" panose="020F0502020204030204" pitchFamily="34" charset="0"/>
            </a:rPr>
            <a:t>Present </a:t>
          </a:r>
        </a:p>
        <a:p>
          <a:pPr rtl="0"/>
          <a:r>
            <a:rPr lang="en-GB" sz="2400" b="1" dirty="0" smtClean="0">
              <a:latin typeface="Calibri" panose="020F0502020204030204" pitchFamily="34" charset="0"/>
              <a:cs typeface="Calibri" panose="020F0502020204030204" pitchFamily="34" charset="0"/>
            </a:rPr>
            <a:t>a strategic plan outline model </a:t>
          </a:r>
          <a:endParaRPr lang="en-GB" sz="2400" b="1" dirty="0">
            <a:latin typeface="Calibri" panose="020F0502020204030204" pitchFamily="34" charset="0"/>
            <a:cs typeface="Calibri" panose="020F0502020204030204" pitchFamily="34" charset="0"/>
          </a:endParaRPr>
        </a:p>
      </dgm:t>
    </dgm:pt>
    <dgm:pt modelId="{29241E13-7CB7-4A9A-94F6-9BBF0A652545}" type="parTrans" cxnId="{461D3296-D23B-4CC1-B958-626EE348FC91}">
      <dgm:prSet/>
      <dgm:spPr/>
      <dgm:t>
        <a:bodyPr/>
        <a:lstStyle/>
        <a:p>
          <a:endParaRPr lang="en-GB"/>
        </a:p>
      </dgm:t>
    </dgm:pt>
    <dgm:pt modelId="{C00501E7-798C-408A-8EC9-C911EB39EF4F}" type="sibTrans" cxnId="{461D3296-D23B-4CC1-B958-626EE348FC91}">
      <dgm:prSet/>
      <dgm:spPr/>
      <dgm:t>
        <a:bodyPr/>
        <a:lstStyle/>
        <a:p>
          <a:endParaRPr lang="en-GB"/>
        </a:p>
      </dgm:t>
    </dgm:pt>
    <dgm:pt modelId="{2FD746DF-B795-4DD8-9DA7-E74C17D938B6}" type="pres">
      <dgm:prSet presAssocID="{0648AFA4-2A06-49D1-A543-1D66CAE325D1}" presName="Name0" presStyleCnt="0">
        <dgm:presLayoutVars>
          <dgm:dir/>
          <dgm:resizeHandles val="exact"/>
        </dgm:presLayoutVars>
      </dgm:prSet>
      <dgm:spPr/>
      <dgm:t>
        <a:bodyPr/>
        <a:lstStyle/>
        <a:p>
          <a:pPr rtl="1"/>
          <a:endParaRPr lang="ar-SA"/>
        </a:p>
      </dgm:t>
    </dgm:pt>
    <dgm:pt modelId="{0BA32DBF-6EB6-4039-A250-8856648B76A1}" type="pres">
      <dgm:prSet presAssocID="{0648AFA4-2A06-49D1-A543-1D66CAE325D1}" presName="fgShape" presStyleLbl="fgShp" presStyleIdx="0" presStyleCnt="1"/>
      <dgm:spPr/>
    </dgm:pt>
    <dgm:pt modelId="{4E4566D7-438A-4717-A2E3-A4CFCE34D391}" type="pres">
      <dgm:prSet presAssocID="{0648AFA4-2A06-49D1-A543-1D66CAE325D1}" presName="linComp" presStyleCnt="0"/>
      <dgm:spPr/>
    </dgm:pt>
    <dgm:pt modelId="{3A52AF6F-21DB-4009-907D-B9800B6C38A0}" type="pres">
      <dgm:prSet presAssocID="{C1454C8A-E436-4607-9747-1DDD4669538E}" presName="compNode" presStyleCnt="0"/>
      <dgm:spPr/>
    </dgm:pt>
    <dgm:pt modelId="{526FC098-27CF-4772-9925-AC12B853268B}" type="pres">
      <dgm:prSet presAssocID="{C1454C8A-E436-4607-9747-1DDD4669538E}" presName="bkgdShape" presStyleLbl="node1" presStyleIdx="0" presStyleCnt="4"/>
      <dgm:spPr/>
      <dgm:t>
        <a:bodyPr/>
        <a:lstStyle/>
        <a:p>
          <a:pPr rtl="1"/>
          <a:endParaRPr lang="ar-SA"/>
        </a:p>
      </dgm:t>
    </dgm:pt>
    <dgm:pt modelId="{34AC4F19-C723-4F43-B265-C4B22DF3E339}" type="pres">
      <dgm:prSet presAssocID="{C1454C8A-E436-4607-9747-1DDD4669538E}" presName="nodeTx" presStyleLbl="node1" presStyleIdx="0" presStyleCnt="4">
        <dgm:presLayoutVars>
          <dgm:bulletEnabled val="1"/>
        </dgm:presLayoutVars>
      </dgm:prSet>
      <dgm:spPr/>
      <dgm:t>
        <a:bodyPr/>
        <a:lstStyle/>
        <a:p>
          <a:pPr rtl="1"/>
          <a:endParaRPr lang="ar-SA"/>
        </a:p>
      </dgm:t>
    </dgm:pt>
    <dgm:pt modelId="{8D67AF49-38D4-447E-B319-42596B120BFE}" type="pres">
      <dgm:prSet presAssocID="{C1454C8A-E436-4607-9747-1DDD4669538E}" presName="invisiNode" presStyleLbl="node1" presStyleIdx="0" presStyleCnt="4"/>
      <dgm:spPr/>
    </dgm:pt>
    <dgm:pt modelId="{A8F1730E-DEC7-448B-AEE9-6678075230F3}" type="pres">
      <dgm:prSet presAssocID="{C1454C8A-E436-4607-9747-1DDD4669538E}" presName="imagNode" presStyleLbl="fgImgPlace1" presStyleIdx="0" presStyleCnt="4" custLinFactNeighborY="-9676"/>
      <dgm:spPr/>
    </dgm:pt>
    <dgm:pt modelId="{BB7F95F6-3F5C-48B9-83E1-6403378ABDF6}" type="pres">
      <dgm:prSet presAssocID="{9DD4E51C-B4D9-42EF-AB85-84B5CF04CDCB}" presName="sibTrans" presStyleLbl="sibTrans2D1" presStyleIdx="0" presStyleCnt="0"/>
      <dgm:spPr/>
      <dgm:t>
        <a:bodyPr/>
        <a:lstStyle/>
        <a:p>
          <a:pPr rtl="1"/>
          <a:endParaRPr lang="ar-SA"/>
        </a:p>
      </dgm:t>
    </dgm:pt>
    <dgm:pt modelId="{2755629D-BE3D-4973-B2C0-DC41147A8E14}" type="pres">
      <dgm:prSet presAssocID="{2085AA6A-29DC-45C7-B764-0A0DB52F8424}" presName="compNode" presStyleCnt="0"/>
      <dgm:spPr/>
    </dgm:pt>
    <dgm:pt modelId="{B287D588-A86C-41B6-A543-A6AB58562B02}" type="pres">
      <dgm:prSet presAssocID="{2085AA6A-29DC-45C7-B764-0A0DB52F8424}" presName="bkgdShape" presStyleLbl="node1" presStyleIdx="1" presStyleCnt="4" custLinFactNeighborX="-798"/>
      <dgm:spPr/>
      <dgm:t>
        <a:bodyPr/>
        <a:lstStyle/>
        <a:p>
          <a:pPr rtl="1"/>
          <a:endParaRPr lang="ar-SA"/>
        </a:p>
      </dgm:t>
    </dgm:pt>
    <dgm:pt modelId="{881DBF94-42B5-429B-BE5C-4020B1AF8CBB}" type="pres">
      <dgm:prSet presAssocID="{2085AA6A-29DC-45C7-B764-0A0DB52F8424}" presName="nodeTx" presStyleLbl="node1" presStyleIdx="1" presStyleCnt="4">
        <dgm:presLayoutVars>
          <dgm:bulletEnabled val="1"/>
        </dgm:presLayoutVars>
      </dgm:prSet>
      <dgm:spPr/>
      <dgm:t>
        <a:bodyPr/>
        <a:lstStyle/>
        <a:p>
          <a:pPr rtl="1"/>
          <a:endParaRPr lang="ar-SA"/>
        </a:p>
      </dgm:t>
    </dgm:pt>
    <dgm:pt modelId="{B0D32A01-9543-4B35-AE7A-6E700A96B0A3}" type="pres">
      <dgm:prSet presAssocID="{2085AA6A-29DC-45C7-B764-0A0DB52F8424}" presName="invisiNode" presStyleLbl="node1" presStyleIdx="1" presStyleCnt="4"/>
      <dgm:spPr/>
    </dgm:pt>
    <dgm:pt modelId="{7AC1E0F4-B317-4CC6-946C-12BA95FD66F2}" type="pres">
      <dgm:prSet presAssocID="{2085AA6A-29DC-45C7-B764-0A0DB52F8424}" presName="imagNode" presStyleLbl="fgImgPlace1" presStyleIdx="1" presStyleCnt="4" custLinFactNeighborY="-9676"/>
      <dgm:spPr/>
    </dgm:pt>
    <dgm:pt modelId="{0C2DFFA5-1D62-41A7-9EAF-2F92F84F5449}" type="pres">
      <dgm:prSet presAssocID="{BD9E75F1-89C9-4517-93C5-308E3E89875E}" presName="sibTrans" presStyleLbl="sibTrans2D1" presStyleIdx="0" presStyleCnt="0"/>
      <dgm:spPr/>
      <dgm:t>
        <a:bodyPr/>
        <a:lstStyle/>
        <a:p>
          <a:pPr rtl="1"/>
          <a:endParaRPr lang="ar-SA"/>
        </a:p>
      </dgm:t>
    </dgm:pt>
    <dgm:pt modelId="{8D8079DF-8EF9-4A64-926A-833891BC2EE3}" type="pres">
      <dgm:prSet presAssocID="{FA35BFE9-5A0E-43A2-8C70-B6CA63D8B191}" presName="compNode" presStyleCnt="0"/>
      <dgm:spPr/>
    </dgm:pt>
    <dgm:pt modelId="{DF40373A-565A-4733-B023-F565687AB0BA}" type="pres">
      <dgm:prSet presAssocID="{FA35BFE9-5A0E-43A2-8C70-B6CA63D8B191}" presName="bkgdShape" presStyleLbl="node1" presStyleIdx="2" presStyleCnt="4"/>
      <dgm:spPr/>
      <dgm:t>
        <a:bodyPr/>
        <a:lstStyle/>
        <a:p>
          <a:pPr rtl="1"/>
          <a:endParaRPr lang="ar-SA"/>
        </a:p>
      </dgm:t>
    </dgm:pt>
    <dgm:pt modelId="{F3306E77-FC26-440E-8BE2-3B2F233BC303}" type="pres">
      <dgm:prSet presAssocID="{FA35BFE9-5A0E-43A2-8C70-B6CA63D8B191}" presName="nodeTx" presStyleLbl="node1" presStyleIdx="2" presStyleCnt="4">
        <dgm:presLayoutVars>
          <dgm:bulletEnabled val="1"/>
        </dgm:presLayoutVars>
      </dgm:prSet>
      <dgm:spPr/>
      <dgm:t>
        <a:bodyPr/>
        <a:lstStyle/>
        <a:p>
          <a:pPr rtl="1"/>
          <a:endParaRPr lang="ar-SA"/>
        </a:p>
      </dgm:t>
    </dgm:pt>
    <dgm:pt modelId="{92080B66-5A31-4CF5-BB0E-34694E9CCACA}" type="pres">
      <dgm:prSet presAssocID="{FA35BFE9-5A0E-43A2-8C70-B6CA63D8B191}" presName="invisiNode" presStyleLbl="node1" presStyleIdx="2" presStyleCnt="4"/>
      <dgm:spPr/>
    </dgm:pt>
    <dgm:pt modelId="{FED71F93-27D6-4B27-AEB8-2A52C1190E0E}" type="pres">
      <dgm:prSet presAssocID="{FA35BFE9-5A0E-43A2-8C70-B6CA63D8B191}" presName="imagNode" presStyleLbl="fgImgPlace1" presStyleIdx="2" presStyleCnt="4" custLinFactNeighborY="-9676"/>
      <dgm:spPr/>
    </dgm:pt>
    <dgm:pt modelId="{8DC241E8-CA6D-42E1-BB75-2CBCE05FC260}" type="pres">
      <dgm:prSet presAssocID="{39BC1A3F-866B-44A4-972E-67F4FAACD6EC}" presName="sibTrans" presStyleLbl="sibTrans2D1" presStyleIdx="0" presStyleCnt="0"/>
      <dgm:spPr/>
      <dgm:t>
        <a:bodyPr/>
        <a:lstStyle/>
        <a:p>
          <a:pPr rtl="1"/>
          <a:endParaRPr lang="ar-SA"/>
        </a:p>
      </dgm:t>
    </dgm:pt>
    <dgm:pt modelId="{1672A598-8F34-4CB2-A0C4-91A155E99F39}" type="pres">
      <dgm:prSet presAssocID="{D22FFA59-0588-4451-84F2-66DD62347911}" presName="compNode" presStyleCnt="0"/>
      <dgm:spPr/>
    </dgm:pt>
    <dgm:pt modelId="{1AA70D66-FFED-4F6D-9D6F-1388BBFF3E1D}" type="pres">
      <dgm:prSet presAssocID="{D22FFA59-0588-4451-84F2-66DD62347911}" presName="bkgdShape" presStyleLbl="node1" presStyleIdx="3" presStyleCnt="4"/>
      <dgm:spPr/>
      <dgm:t>
        <a:bodyPr/>
        <a:lstStyle/>
        <a:p>
          <a:pPr rtl="1"/>
          <a:endParaRPr lang="ar-SA"/>
        </a:p>
      </dgm:t>
    </dgm:pt>
    <dgm:pt modelId="{833A72D2-D488-4BB6-8787-BCF76339D125}" type="pres">
      <dgm:prSet presAssocID="{D22FFA59-0588-4451-84F2-66DD62347911}" presName="nodeTx" presStyleLbl="node1" presStyleIdx="3" presStyleCnt="4">
        <dgm:presLayoutVars>
          <dgm:bulletEnabled val="1"/>
        </dgm:presLayoutVars>
      </dgm:prSet>
      <dgm:spPr/>
      <dgm:t>
        <a:bodyPr/>
        <a:lstStyle/>
        <a:p>
          <a:pPr rtl="1"/>
          <a:endParaRPr lang="ar-SA"/>
        </a:p>
      </dgm:t>
    </dgm:pt>
    <dgm:pt modelId="{0490ED99-AE0E-4986-9F78-8EBDE2B45AA9}" type="pres">
      <dgm:prSet presAssocID="{D22FFA59-0588-4451-84F2-66DD62347911}" presName="invisiNode" presStyleLbl="node1" presStyleIdx="3" presStyleCnt="4"/>
      <dgm:spPr/>
    </dgm:pt>
    <dgm:pt modelId="{62D0AB65-3D77-4B15-8E1A-112DCABECEAF}" type="pres">
      <dgm:prSet presAssocID="{D22FFA59-0588-4451-84F2-66DD62347911}" presName="imagNode" presStyleLbl="fgImgPlace1" presStyleIdx="3" presStyleCnt="4" custLinFactNeighborY="-9676"/>
      <dgm:spPr/>
    </dgm:pt>
  </dgm:ptLst>
  <dgm:cxnLst>
    <dgm:cxn modelId="{211A9D57-44BE-4310-8BA1-A95301B9C969}" type="presOf" srcId="{2085AA6A-29DC-45C7-B764-0A0DB52F8424}" destId="{B287D588-A86C-41B6-A543-A6AB58562B02}" srcOrd="0" destOrd="0" presId="urn:microsoft.com/office/officeart/2005/8/layout/hList7#1"/>
    <dgm:cxn modelId="{070DD124-3919-4C87-9D17-B6BE109BB3A7}" type="presOf" srcId="{BD9E75F1-89C9-4517-93C5-308E3E89875E}" destId="{0C2DFFA5-1D62-41A7-9EAF-2F92F84F5449}" srcOrd="0" destOrd="0" presId="urn:microsoft.com/office/officeart/2005/8/layout/hList7#1"/>
    <dgm:cxn modelId="{E68CC65B-BC2D-4A1A-945A-C54BE07A66DC}" type="presOf" srcId="{9DD4E51C-B4D9-42EF-AB85-84B5CF04CDCB}" destId="{BB7F95F6-3F5C-48B9-83E1-6403378ABDF6}" srcOrd="0" destOrd="0" presId="urn:microsoft.com/office/officeart/2005/8/layout/hList7#1"/>
    <dgm:cxn modelId="{4B0A2350-57E6-4609-BFBF-12D6DA03A2FC}" type="presOf" srcId="{FA35BFE9-5A0E-43A2-8C70-B6CA63D8B191}" destId="{F3306E77-FC26-440E-8BE2-3B2F233BC303}" srcOrd="1" destOrd="0" presId="urn:microsoft.com/office/officeart/2005/8/layout/hList7#1"/>
    <dgm:cxn modelId="{7B228051-C63D-473B-80CE-1EB1210BF6BD}" type="presOf" srcId="{C1454C8A-E436-4607-9747-1DDD4669538E}" destId="{526FC098-27CF-4772-9925-AC12B853268B}" srcOrd="0" destOrd="0" presId="urn:microsoft.com/office/officeart/2005/8/layout/hList7#1"/>
    <dgm:cxn modelId="{AEF7AFF7-99A1-49A1-A046-5C71E62B7D90}" type="presOf" srcId="{0648AFA4-2A06-49D1-A543-1D66CAE325D1}" destId="{2FD746DF-B795-4DD8-9DA7-E74C17D938B6}" srcOrd="0" destOrd="0" presId="urn:microsoft.com/office/officeart/2005/8/layout/hList7#1"/>
    <dgm:cxn modelId="{FD73E6BF-2711-4745-B926-3CF249AE4EBF}" type="presOf" srcId="{2085AA6A-29DC-45C7-B764-0A0DB52F8424}" destId="{881DBF94-42B5-429B-BE5C-4020B1AF8CBB}" srcOrd="1" destOrd="0" presId="urn:microsoft.com/office/officeart/2005/8/layout/hList7#1"/>
    <dgm:cxn modelId="{1425A209-0693-43C4-9BC6-C80074BF9474}" type="presOf" srcId="{D22FFA59-0588-4451-84F2-66DD62347911}" destId="{833A72D2-D488-4BB6-8787-BCF76339D125}" srcOrd="1" destOrd="0" presId="urn:microsoft.com/office/officeart/2005/8/layout/hList7#1"/>
    <dgm:cxn modelId="{0153651C-CE92-46DC-A97D-53DD5A8E670E}" srcId="{0648AFA4-2A06-49D1-A543-1D66CAE325D1}" destId="{2085AA6A-29DC-45C7-B764-0A0DB52F8424}" srcOrd="1" destOrd="0" parTransId="{D43A24C0-14D0-4C76-9CA1-CBB21A78D580}" sibTransId="{BD9E75F1-89C9-4517-93C5-308E3E89875E}"/>
    <dgm:cxn modelId="{8A27E692-D8D3-4E19-B371-B2C586B71E3A}" type="presOf" srcId="{FA35BFE9-5A0E-43A2-8C70-B6CA63D8B191}" destId="{DF40373A-565A-4733-B023-F565687AB0BA}" srcOrd="0" destOrd="0" presId="urn:microsoft.com/office/officeart/2005/8/layout/hList7#1"/>
    <dgm:cxn modelId="{8BA998D5-9213-45C5-8D8C-6C64FBFF58AB}" type="presOf" srcId="{D22FFA59-0588-4451-84F2-66DD62347911}" destId="{1AA70D66-FFED-4F6D-9D6F-1388BBFF3E1D}" srcOrd="0" destOrd="0" presId="urn:microsoft.com/office/officeart/2005/8/layout/hList7#1"/>
    <dgm:cxn modelId="{E264CE06-65E0-49FC-976A-B07BC35AFDDA}" srcId="{0648AFA4-2A06-49D1-A543-1D66CAE325D1}" destId="{FA35BFE9-5A0E-43A2-8C70-B6CA63D8B191}" srcOrd="2" destOrd="0" parTransId="{3FC9A061-D5EC-49A4-ACC9-557D61EC57DD}" sibTransId="{39BC1A3F-866B-44A4-972E-67F4FAACD6EC}"/>
    <dgm:cxn modelId="{E2B656AA-8FEB-4BA1-A0F6-C9C8EC653936}" srcId="{0648AFA4-2A06-49D1-A543-1D66CAE325D1}" destId="{C1454C8A-E436-4607-9747-1DDD4669538E}" srcOrd="0" destOrd="0" parTransId="{DCE27E79-991E-4E88-8CEA-6EA633F71570}" sibTransId="{9DD4E51C-B4D9-42EF-AB85-84B5CF04CDCB}"/>
    <dgm:cxn modelId="{461D3296-D23B-4CC1-B958-626EE348FC91}" srcId="{0648AFA4-2A06-49D1-A543-1D66CAE325D1}" destId="{D22FFA59-0588-4451-84F2-66DD62347911}" srcOrd="3" destOrd="0" parTransId="{29241E13-7CB7-4A9A-94F6-9BBF0A652545}" sibTransId="{C00501E7-798C-408A-8EC9-C911EB39EF4F}"/>
    <dgm:cxn modelId="{E6587FE9-18A3-46B2-BC35-6E1728D8C52C}" type="presOf" srcId="{39BC1A3F-866B-44A4-972E-67F4FAACD6EC}" destId="{8DC241E8-CA6D-42E1-BB75-2CBCE05FC260}" srcOrd="0" destOrd="0" presId="urn:microsoft.com/office/officeart/2005/8/layout/hList7#1"/>
    <dgm:cxn modelId="{D2DC0E60-EC9E-40C0-AA68-471E90DF9E17}" type="presOf" srcId="{C1454C8A-E436-4607-9747-1DDD4669538E}" destId="{34AC4F19-C723-4F43-B265-C4B22DF3E339}" srcOrd="1" destOrd="0" presId="urn:microsoft.com/office/officeart/2005/8/layout/hList7#1"/>
    <dgm:cxn modelId="{42C77E0B-DD2D-46E2-A8C2-50F48F0EC6F4}" type="presParOf" srcId="{2FD746DF-B795-4DD8-9DA7-E74C17D938B6}" destId="{0BA32DBF-6EB6-4039-A250-8856648B76A1}" srcOrd="0" destOrd="0" presId="urn:microsoft.com/office/officeart/2005/8/layout/hList7#1"/>
    <dgm:cxn modelId="{6BE36AF3-E242-4A43-B594-D8B0D5970820}" type="presParOf" srcId="{2FD746DF-B795-4DD8-9DA7-E74C17D938B6}" destId="{4E4566D7-438A-4717-A2E3-A4CFCE34D391}" srcOrd="1" destOrd="0" presId="urn:microsoft.com/office/officeart/2005/8/layout/hList7#1"/>
    <dgm:cxn modelId="{FFBF2AC5-F5C3-47F5-9832-04E8E086B376}" type="presParOf" srcId="{4E4566D7-438A-4717-A2E3-A4CFCE34D391}" destId="{3A52AF6F-21DB-4009-907D-B9800B6C38A0}" srcOrd="0" destOrd="0" presId="urn:microsoft.com/office/officeart/2005/8/layout/hList7#1"/>
    <dgm:cxn modelId="{97EE5599-5FAA-4940-A15F-3A0973798489}" type="presParOf" srcId="{3A52AF6F-21DB-4009-907D-B9800B6C38A0}" destId="{526FC098-27CF-4772-9925-AC12B853268B}" srcOrd="0" destOrd="0" presId="urn:microsoft.com/office/officeart/2005/8/layout/hList7#1"/>
    <dgm:cxn modelId="{E42E8E69-2091-48B8-8C7E-03D56DA0B77E}" type="presParOf" srcId="{3A52AF6F-21DB-4009-907D-B9800B6C38A0}" destId="{34AC4F19-C723-4F43-B265-C4B22DF3E339}" srcOrd="1" destOrd="0" presId="urn:microsoft.com/office/officeart/2005/8/layout/hList7#1"/>
    <dgm:cxn modelId="{4D4FFE72-FD89-4F57-88DA-36503BCC4C0A}" type="presParOf" srcId="{3A52AF6F-21DB-4009-907D-B9800B6C38A0}" destId="{8D67AF49-38D4-447E-B319-42596B120BFE}" srcOrd="2" destOrd="0" presId="urn:microsoft.com/office/officeart/2005/8/layout/hList7#1"/>
    <dgm:cxn modelId="{C33394FF-0015-4057-9B15-68C8511D2F3E}" type="presParOf" srcId="{3A52AF6F-21DB-4009-907D-B9800B6C38A0}" destId="{A8F1730E-DEC7-448B-AEE9-6678075230F3}" srcOrd="3" destOrd="0" presId="urn:microsoft.com/office/officeart/2005/8/layout/hList7#1"/>
    <dgm:cxn modelId="{8923CEF5-F21B-45EE-BD71-120B381E0192}" type="presParOf" srcId="{4E4566D7-438A-4717-A2E3-A4CFCE34D391}" destId="{BB7F95F6-3F5C-48B9-83E1-6403378ABDF6}" srcOrd="1" destOrd="0" presId="urn:microsoft.com/office/officeart/2005/8/layout/hList7#1"/>
    <dgm:cxn modelId="{3F01A5CA-1AD9-430B-9B90-C2D0B6BFA870}" type="presParOf" srcId="{4E4566D7-438A-4717-A2E3-A4CFCE34D391}" destId="{2755629D-BE3D-4973-B2C0-DC41147A8E14}" srcOrd="2" destOrd="0" presId="urn:microsoft.com/office/officeart/2005/8/layout/hList7#1"/>
    <dgm:cxn modelId="{105375FD-9049-48FB-A749-E8A86A1A6253}" type="presParOf" srcId="{2755629D-BE3D-4973-B2C0-DC41147A8E14}" destId="{B287D588-A86C-41B6-A543-A6AB58562B02}" srcOrd="0" destOrd="0" presId="urn:microsoft.com/office/officeart/2005/8/layout/hList7#1"/>
    <dgm:cxn modelId="{BE418062-23DC-47E1-B733-2884A034289C}" type="presParOf" srcId="{2755629D-BE3D-4973-B2C0-DC41147A8E14}" destId="{881DBF94-42B5-429B-BE5C-4020B1AF8CBB}" srcOrd="1" destOrd="0" presId="urn:microsoft.com/office/officeart/2005/8/layout/hList7#1"/>
    <dgm:cxn modelId="{4E35928C-896F-4184-8F2E-3E3AC5CAFFF5}" type="presParOf" srcId="{2755629D-BE3D-4973-B2C0-DC41147A8E14}" destId="{B0D32A01-9543-4B35-AE7A-6E700A96B0A3}" srcOrd="2" destOrd="0" presId="urn:microsoft.com/office/officeart/2005/8/layout/hList7#1"/>
    <dgm:cxn modelId="{3743F760-5408-41EE-ADDA-C08716408EF4}" type="presParOf" srcId="{2755629D-BE3D-4973-B2C0-DC41147A8E14}" destId="{7AC1E0F4-B317-4CC6-946C-12BA95FD66F2}" srcOrd="3" destOrd="0" presId="urn:microsoft.com/office/officeart/2005/8/layout/hList7#1"/>
    <dgm:cxn modelId="{51E65DB3-4C63-4370-AC9E-414B5EBA14FB}" type="presParOf" srcId="{4E4566D7-438A-4717-A2E3-A4CFCE34D391}" destId="{0C2DFFA5-1D62-41A7-9EAF-2F92F84F5449}" srcOrd="3" destOrd="0" presId="urn:microsoft.com/office/officeart/2005/8/layout/hList7#1"/>
    <dgm:cxn modelId="{0979BD1F-176A-4C6B-BA5D-0A471E6D6226}" type="presParOf" srcId="{4E4566D7-438A-4717-A2E3-A4CFCE34D391}" destId="{8D8079DF-8EF9-4A64-926A-833891BC2EE3}" srcOrd="4" destOrd="0" presId="urn:microsoft.com/office/officeart/2005/8/layout/hList7#1"/>
    <dgm:cxn modelId="{3DD1B42E-0AFE-4099-A4DE-03417B518C47}" type="presParOf" srcId="{8D8079DF-8EF9-4A64-926A-833891BC2EE3}" destId="{DF40373A-565A-4733-B023-F565687AB0BA}" srcOrd="0" destOrd="0" presId="urn:microsoft.com/office/officeart/2005/8/layout/hList7#1"/>
    <dgm:cxn modelId="{A99E9735-7EA0-4F71-81BE-EEFEB5D80332}" type="presParOf" srcId="{8D8079DF-8EF9-4A64-926A-833891BC2EE3}" destId="{F3306E77-FC26-440E-8BE2-3B2F233BC303}" srcOrd="1" destOrd="0" presId="urn:microsoft.com/office/officeart/2005/8/layout/hList7#1"/>
    <dgm:cxn modelId="{C9881443-99E2-46A1-A293-692DBD306FFE}" type="presParOf" srcId="{8D8079DF-8EF9-4A64-926A-833891BC2EE3}" destId="{92080B66-5A31-4CF5-BB0E-34694E9CCACA}" srcOrd="2" destOrd="0" presId="urn:microsoft.com/office/officeart/2005/8/layout/hList7#1"/>
    <dgm:cxn modelId="{BF925E3B-FE59-4C3B-B1E5-DE0DE1CAFB9B}" type="presParOf" srcId="{8D8079DF-8EF9-4A64-926A-833891BC2EE3}" destId="{FED71F93-27D6-4B27-AEB8-2A52C1190E0E}" srcOrd="3" destOrd="0" presId="urn:microsoft.com/office/officeart/2005/8/layout/hList7#1"/>
    <dgm:cxn modelId="{4C476812-9D4F-4A55-9054-E0C844DA74D3}" type="presParOf" srcId="{4E4566D7-438A-4717-A2E3-A4CFCE34D391}" destId="{8DC241E8-CA6D-42E1-BB75-2CBCE05FC260}" srcOrd="5" destOrd="0" presId="urn:microsoft.com/office/officeart/2005/8/layout/hList7#1"/>
    <dgm:cxn modelId="{8A5DA89E-75EF-42A2-809B-4C6AFE7DDDD4}" type="presParOf" srcId="{4E4566D7-438A-4717-A2E3-A4CFCE34D391}" destId="{1672A598-8F34-4CB2-A0C4-91A155E99F39}" srcOrd="6" destOrd="0" presId="urn:microsoft.com/office/officeart/2005/8/layout/hList7#1"/>
    <dgm:cxn modelId="{FB7A4909-3EC2-454C-98BD-AD7F3527BDF8}" type="presParOf" srcId="{1672A598-8F34-4CB2-A0C4-91A155E99F39}" destId="{1AA70D66-FFED-4F6D-9D6F-1388BBFF3E1D}" srcOrd="0" destOrd="0" presId="urn:microsoft.com/office/officeart/2005/8/layout/hList7#1"/>
    <dgm:cxn modelId="{755A1AF4-0B41-4595-A17F-258BBC68785C}" type="presParOf" srcId="{1672A598-8F34-4CB2-A0C4-91A155E99F39}" destId="{833A72D2-D488-4BB6-8787-BCF76339D125}" srcOrd="1" destOrd="0" presId="urn:microsoft.com/office/officeart/2005/8/layout/hList7#1"/>
    <dgm:cxn modelId="{29F3087B-85D0-4FE4-B9B9-3309EB5C9844}" type="presParOf" srcId="{1672A598-8F34-4CB2-A0C4-91A155E99F39}" destId="{0490ED99-AE0E-4986-9F78-8EBDE2B45AA9}" srcOrd="2" destOrd="0" presId="urn:microsoft.com/office/officeart/2005/8/layout/hList7#1"/>
    <dgm:cxn modelId="{E4904EA2-24AE-410C-B9FA-867C5B6D71F7}" type="presParOf" srcId="{1672A598-8F34-4CB2-A0C4-91A155E99F39}" destId="{62D0AB65-3D77-4B15-8E1A-112DCABECEA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FCDBA-0E05-4BE4-ACBD-3320C1132D2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7487A2CB-D315-4B10-B5A5-DD2876CB2DC7}">
      <dgm:prSet custT="1"/>
      <dgm:spPr/>
      <dgm:t>
        <a:bodyPr/>
        <a:lstStyle/>
        <a:p>
          <a:pPr rtl="0"/>
          <a:r>
            <a:rPr lang="en-US" sz="1800" b="1" dirty="0" smtClean="0"/>
            <a:t>Legislative &amp; administrative defects</a:t>
          </a:r>
          <a:endParaRPr lang="en-GB" sz="1800" dirty="0"/>
        </a:p>
      </dgm:t>
    </dgm:pt>
    <dgm:pt modelId="{BA9CF55C-8154-4A68-ADC6-163B056CA6D2}" type="parTrans" cxnId="{ABB12A39-7FE5-4181-972B-38E2F18249C7}">
      <dgm:prSet/>
      <dgm:spPr/>
      <dgm:t>
        <a:bodyPr/>
        <a:lstStyle/>
        <a:p>
          <a:endParaRPr lang="en-GB"/>
        </a:p>
      </dgm:t>
    </dgm:pt>
    <dgm:pt modelId="{E5F9537A-A604-4F02-A943-987FBEC42DF2}" type="sibTrans" cxnId="{ABB12A39-7FE5-4181-972B-38E2F18249C7}">
      <dgm:prSet/>
      <dgm:spPr/>
      <dgm:t>
        <a:bodyPr/>
        <a:lstStyle/>
        <a:p>
          <a:endParaRPr lang="en-GB"/>
        </a:p>
      </dgm:t>
    </dgm:pt>
    <dgm:pt modelId="{AEF975E6-A57C-403B-8E8A-95C8BEDCC650}">
      <dgm:prSet custT="1"/>
      <dgm:spPr/>
      <dgm:t>
        <a:bodyPr/>
        <a:lstStyle/>
        <a:p>
          <a:pPr rtl="0"/>
          <a:r>
            <a:rPr lang="en-US" sz="1800" b="1" dirty="0" smtClean="0"/>
            <a:t>Poor performance of academic staff members</a:t>
          </a:r>
          <a:endParaRPr lang="en-GB" sz="1800" dirty="0"/>
        </a:p>
      </dgm:t>
    </dgm:pt>
    <dgm:pt modelId="{4F030399-0567-4CCA-B1D2-D36F17AF49EB}" type="parTrans" cxnId="{23AF8A99-699B-40C2-A3C1-485A52E1472D}">
      <dgm:prSet/>
      <dgm:spPr/>
      <dgm:t>
        <a:bodyPr/>
        <a:lstStyle/>
        <a:p>
          <a:endParaRPr lang="en-GB"/>
        </a:p>
      </dgm:t>
    </dgm:pt>
    <dgm:pt modelId="{0827BAE8-7B16-4660-B30B-278A9FAC1759}" type="sibTrans" cxnId="{23AF8A99-699B-40C2-A3C1-485A52E1472D}">
      <dgm:prSet/>
      <dgm:spPr/>
      <dgm:t>
        <a:bodyPr/>
        <a:lstStyle/>
        <a:p>
          <a:endParaRPr lang="en-GB"/>
        </a:p>
      </dgm:t>
    </dgm:pt>
    <dgm:pt modelId="{F0D672EF-AAC9-437D-8FEE-707A46955C87}">
      <dgm:prSet custT="1"/>
      <dgm:spPr/>
      <dgm:t>
        <a:bodyPr/>
        <a:lstStyle/>
        <a:p>
          <a:pPr rtl="0"/>
          <a:r>
            <a:rPr lang="en-US" sz="1800" b="1" dirty="0" smtClean="0"/>
            <a:t>Outdated curricula &amp; teaching methods</a:t>
          </a:r>
          <a:endParaRPr lang="en-GB" sz="1800" dirty="0"/>
        </a:p>
      </dgm:t>
    </dgm:pt>
    <dgm:pt modelId="{18ED20BE-5CE5-4119-8883-38B8AB1CFBF1}" type="parTrans" cxnId="{67BC0C70-27D1-4D4C-B1CE-DD28C24DED54}">
      <dgm:prSet/>
      <dgm:spPr/>
      <dgm:t>
        <a:bodyPr/>
        <a:lstStyle/>
        <a:p>
          <a:endParaRPr lang="en-GB"/>
        </a:p>
      </dgm:t>
    </dgm:pt>
    <dgm:pt modelId="{2A3C3AA7-5DD7-4CD9-BD29-4D60C66F521A}" type="sibTrans" cxnId="{67BC0C70-27D1-4D4C-B1CE-DD28C24DED54}">
      <dgm:prSet/>
      <dgm:spPr/>
      <dgm:t>
        <a:bodyPr/>
        <a:lstStyle/>
        <a:p>
          <a:endParaRPr lang="en-GB"/>
        </a:p>
      </dgm:t>
    </dgm:pt>
    <dgm:pt modelId="{28C135E2-1490-424E-A712-C49C701D55CC}">
      <dgm:prSet custT="1"/>
      <dgm:spPr/>
      <dgm:t>
        <a:bodyPr/>
        <a:lstStyle/>
        <a:p>
          <a:pPr rtl="0"/>
          <a:r>
            <a:rPr lang="en-US" sz="1800" b="1" dirty="0" smtClean="0"/>
            <a:t>Weak financial income and disbursement procedures</a:t>
          </a:r>
          <a:endParaRPr lang="en-GB" sz="1800" dirty="0"/>
        </a:p>
      </dgm:t>
    </dgm:pt>
    <dgm:pt modelId="{C27CEAAE-A339-43C5-9D69-8B3E637D2B66}" type="parTrans" cxnId="{82EF94DE-12A6-4FF9-85A4-A7FD6FBEDFF6}">
      <dgm:prSet/>
      <dgm:spPr/>
      <dgm:t>
        <a:bodyPr/>
        <a:lstStyle/>
        <a:p>
          <a:endParaRPr lang="en-GB"/>
        </a:p>
      </dgm:t>
    </dgm:pt>
    <dgm:pt modelId="{626F26D5-F090-4FED-8A33-3648A969EBE7}" type="sibTrans" cxnId="{82EF94DE-12A6-4FF9-85A4-A7FD6FBEDFF6}">
      <dgm:prSet/>
      <dgm:spPr/>
      <dgm:t>
        <a:bodyPr/>
        <a:lstStyle/>
        <a:p>
          <a:endParaRPr lang="en-GB"/>
        </a:p>
      </dgm:t>
    </dgm:pt>
    <dgm:pt modelId="{6E43264D-A102-4295-BAD5-EF7CB1888664}">
      <dgm:prSet custT="1"/>
      <dgm:spPr/>
      <dgm:t>
        <a:bodyPr/>
        <a:lstStyle/>
        <a:p>
          <a:pPr rtl="0"/>
          <a:r>
            <a:rPr lang="en-US" sz="1800" b="1" dirty="0" smtClean="0"/>
            <a:t>Poor investment in education</a:t>
          </a:r>
          <a:endParaRPr lang="en-GB" sz="1800" dirty="0"/>
        </a:p>
      </dgm:t>
    </dgm:pt>
    <dgm:pt modelId="{6DC4F3C2-01A7-457D-A03F-98F84EF28D89}" type="parTrans" cxnId="{B284D713-5A43-42E9-B994-7504F0D0DB06}">
      <dgm:prSet/>
      <dgm:spPr/>
      <dgm:t>
        <a:bodyPr/>
        <a:lstStyle/>
        <a:p>
          <a:endParaRPr lang="en-GB"/>
        </a:p>
      </dgm:t>
    </dgm:pt>
    <dgm:pt modelId="{3DC59716-C3BB-4E7E-9649-E444C8BAE120}" type="sibTrans" cxnId="{B284D713-5A43-42E9-B994-7504F0D0DB06}">
      <dgm:prSet/>
      <dgm:spPr/>
      <dgm:t>
        <a:bodyPr/>
        <a:lstStyle/>
        <a:p>
          <a:endParaRPr lang="en-GB"/>
        </a:p>
      </dgm:t>
    </dgm:pt>
    <dgm:pt modelId="{46020FD9-7478-40CC-AF8F-47C5E0FCA347}">
      <dgm:prSet custT="1"/>
      <dgm:spPr/>
      <dgm:t>
        <a:bodyPr/>
        <a:lstStyle/>
        <a:p>
          <a:pPr rtl="0"/>
          <a:r>
            <a:rPr lang="en-US" sz="1800" b="1" dirty="0" smtClean="0"/>
            <a:t>Poor postgraduate &amp; research programs</a:t>
          </a:r>
          <a:endParaRPr lang="en-GB" sz="1800" dirty="0"/>
        </a:p>
      </dgm:t>
    </dgm:pt>
    <dgm:pt modelId="{8D3C6732-907D-4799-8D1F-A11477451355}" type="parTrans" cxnId="{B9B3448D-2400-42FD-A96F-1F918839801A}">
      <dgm:prSet/>
      <dgm:spPr/>
      <dgm:t>
        <a:bodyPr/>
        <a:lstStyle/>
        <a:p>
          <a:endParaRPr lang="en-GB"/>
        </a:p>
      </dgm:t>
    </dgm:pt>
    <dgm:pt modelId="{66926048-765E-4CC3-BB48-25113C569161}" type="sibTrans" cxnId="{B9B3448D-2400-42FD-A96F-1F918839801A}">
      <dgm:prSet/>
      <dgm:spPr/>
      <dgm:t>
        <a:bodyPr/>
        <a:lstStyle/>
        <a:p>
          <a:endParaRPr lang="en-GB"/>
        </a:p>
      </dgm:t>
    </dgm:pt>
    <dgm:pt modelId="{9E6C23CD-791E-4021-979B-12FD9923FB6F}" type="pres">
      <dgm:prSet presAssocID="{D0EFCDBA-0E05-4BE4-ACBD-3320C1132D2D}" presName="Name0" presStyleCnt="0">
        <dgm:presLayoutVars>
          <dgm:dir/>
          <dgm:animLvl val="lvl"/>
          <dgm:resizeHandles val="exact"/>
        </dgm:presLayoutVars>
      </dgm:prSet>
      <dgm:spPr/>
      <dgm:t>
        <a:bodyPr/>
        <a:lstStyle/>
        <a:p>
          <a:pPr rtl="1"/>
          <a:endParaRPr lang="ar-SA"/>
        </a:p>
      </dgm:t>
    </dgm:pt>
    <dgm:pt modelId="{8003C7F3-7CB8-4097-A520-201E40A869B8}" type="pres">
      <dgm:prSet presAssocID="{D0EFCDBA-0E05-4BE4-ACBD-3320C1132D2D}" presName="tSp" presStyleCnt="0"/>
      <dgm:spPr/>
    </dgm:pt>
    <dgm:pt modelId="{3BBB6E90-2D91-461B-B170-14FF26A22A4C}" type="pres">
      <dgm:prSet presAssocID="{D0EFCDBA-0E05-4BE4-ACBD-3320C1132D2D}" presName="bSp" presStyleCnt="0"/>
      <dgm:spPr/>
    </dgm:pt>
    <dgm:pt modelId="{66C2E63D-9C67-46B0-9246-0F6293DF8274}" type="pres">
      <dgm:prSet presAssocID="{D0EFCDBA-0E05-4BE4-ACBD-3320C1132D2D}" presName="process" presStyleCnt="0"/>
      <dgm:spPr/>
    </dgm:pt>
    <dgm:pt modelId="{E01E091A-916A-4DF0-BC9D-C8EE9F243FE4}" type="pres">
      <dgm:prSet presAssocID="{7487A2CB-D315-4B10-B5A5-DD2876CB2DC7}" presName="composite1" presStyleCnt="0"/>
      <dgm:spPr/>
    </dgm:pt>
    <dgm:pt modelId="{74AB17D3-C013-4B42-A596-FAD2DE54C241}" type="pres">
      <dgm:prSet presAssocID="{7487A2CB-D315-4B10-B5A5-DD2876CB2DC7}" presName="dummyNode1" presStyleLbl="node1" presStyleIdx="0" presStyleCnt="6"/>
      <dgm:spPr/>
    </dgm:pt>
    <dgm:pt modelId="{0259CFEB-5E10-4D79-AD94-871DAB38D31D}" type="pres">
      <dgm:prSet presAssocID="{7487A2CB-D315-4B10-B5A5-DD2876CB2DC7}" presName="childNode1" presStyleLbl="bgAcc1" presStyleIdx="0" presStyleCnt="6">
        <dgm:presLayoutVars>
          <dgm:bulletEnabled val="1"/>
        </dgm:presLayoutVars>
      </dgm:prSet>
      <dgm:spPr/>
    </dgm:pt>
    <dgm:pt modelId="{92607848-6B11-4392-9927-239EB193BD57}" type="pres">
      <dgm:prSet presAssocID="{7487A2CB-D315-4B10-B5A5-DD2876CB2DC7}" presName="childNode1tx" presStyleLbl="bgAcc1" presStyleIdx="0" presStyleCnt="6">
        <dgm:presLayoutVars>
          <dgm:bulletEnabled val="1"/>
        </dgm:presLayoutVars>
      </dgm:prSet>
      <dgm:spPr/>
    </dgm:pt>
    <dgm:pt modelId="{94833D65-9C4E-42E8-B8E8-01A5B37DBAA1}" type="pres">
      <dgm:prSet presAssocID="{7487A2CB-D315-4B10-B5A5-DD2876CB2DC7}" presName="parentNode1" presStyleLbl="node1" presStyleIdx="0" presStyleCnt="6" custScaleX="167634" custScaleY="306066">
        <dgm:presLayoutVars>
          <dgm:chMax val="1"/>
          <dgm:bulletEnabled val="1"/>
        </dgm:presLayoutVars>
      </dgm:prSet>
      <dgm:spPr/>
      <dgm:t>
        <a:bodyPr/>
        <a:lstStyle/>
        <a:p>
          <a:pPr rtl="1"/>
          <a:endParaRPr lang="ar-SA"/>
        </a:p>
      </dgm:t>
    </dgm:pt>
    <dgm:pt modelId="{4A6FA1C0-7910-483A-B012-700856A95963}" type="pres">
      <dgm:prSet presAssocID="{7487A2CB-D315-4B10-B5A5-DD2876CB2DC7}" presName="connSite1" presStyleCnt="0"/>
      <dgm:spPr/>
    </dgm:pt>
    <dgm:pt modelId="{EFB3687C-3C87-443A-BC96-838F7DE398F9}" type="pres">
      <dgm:prSet presAssocID="{E5F9537A-A604-4F02-A943-987FBEC42DF2}" presName="Name9" presStyleLbl="sibTrans2D1" presStyleIdx="0" presStyleCnt="5"/>
      <dgm:spPr/>
      <dgm:t>
        <a:bodyPr/>
        <a:lstStyle/>
        <a:p>
          <a:pPr rtl="1"/>
          <a:endParaRPr lang="ar-SA"/>
        </a:p>
      </dgm:t>
    </dgm:pt>
    <dgm:pt modelId="{EB4F1455-DC33-4E6D-8072-7C91E2459648}" type="pres">
      <dgm:prSet presAssocID="{AEF975E6-A57C-403B-8E8A-95C8BEDCC650}" presName="composite2" presStyleCnt="0"/>
      <dgm:spPr/>
    </dgm:pt>
    <dgm:pt modelId="{602F488A-A566-4CC5-A8EB-F0B22818719E}" type="pres">
      <dgm:prSet presAssocID="{AEF975E6-A57C-403B-8E8A-95C8BEDCC650}" presName="dummyNode2" presStyleLbl="node1" presStyleIdx="0" presStyleCnt="6"/>
      <dgm:spPr/>
    </dgm:pt>
    <dgm:pt modelId="{E816CDE1-4F00-4E55-8847-EE38F54D9ADF}" type="pres">
      <dgm:prSet presAssocID="{AEF975E6-A57C-403B-8E8A-95C8BEDCC650}" presName="childNode2" presStyleLbl="bgAcc1" presStyleIdx="1" presStyleCnt="6">
        <dgm:presLayoutVars>
          <dgm:bulletEnabled val="1"/>
        </dgm:presLayoutVars>
      </dgm:prSet>
      <dgm:spPr/>
    </dgm:pt>
    <dgm:pt modelId="{45292F16-0F8E-4C8C-BE58-E759099E21F7}" type="pres">
      <dgm:prSet presAssocID="{AEF975E6-A57C-403B-8E8A-95C8BEDCC650}" presName="childNode2tx" presStyleLbl="bgAcc1" presStyleIdx="1" presStyleCnt="6">
        <dgm:presLayoutVars>
          <dgm:bulletEnabled val="1"/>
        </dgm:presLayoutVars>
      </dgm:prSet>
      <dgm:spPr/>
    </dgm:pt>
    <dgm:pt modelId="{56E0A77D-804E-4AEF-A92F-1D46FC773CBE}" type="pres">
      <dgm:prSet presAssocID="{AEF975E6-A57C-403B-8E8A-95C8BEDCC650}" presName="parentNode2" presStyleLbl="node1" presStyleIdx="1" presStyleCnt="6" custScaleX="184679" custScaleY="384091" custLinFactNeighborY="-41166">
        <dgm:presLayoutVars>
          <dgm:chMax val="0"/>
          <dgm:bulletEnabled val="1"/>
        </dgm:presLayoutVars>
      </dgm:prSet>
      <dgm:spPr/>
      <dgm:t>
        <a:bodyPr/>
        <a:lstStyle/>
        <a:p>
          <a:pPr rtl="1"/>
          <a:endParaRPr lang="ar-SA"/>
        </a:p>
      </dgm:t>
    </dgm:pt>
    <dgm:pt modelId="{7E20A5C0-DB95-46C1-83D7-1FBCB290EDD0}" type="pres">
      <dgm:prSet presAssocID="{AEF975E6-A57C-403B-8E8A-95C8BEDCC650}" presName="connSite2" presStyleCnt="0"/>
      <dgm:spPr/>
    </dgm:pt>
    <dgm:pt modelId="{6B60F77D-8BAE-4A20-AD9A-AA904CFF40CD}" type="pres">
      <dgm:prSet presAssocID="{0827BAE8-7B16-4660-B30B-278A9FAC1759}" presName="Name18" presStyleLbl="sibTrans2D1" presStyleIdx="1" presStyleCnt="5"/>
      <dgm:spPr/>
      <dgm:t>
        <a:bodyPr/>
        <a:lstStyle/>
        <a:p>
          <a:pPr rtl="1"/>
          <a:endParaRPr lang="ar-SA"/>
        </a:p>
      </dgm:t>
    </dgm:pt>
    <dgm:pt modelId="{30FAEA57-06FE-4AA7-BADF-D1295E9583AD}" type="pres">
      <dgm:prSet presAssocID="{F0D672EF-AAC9-437D-8FEE-707A46955C87}" presName="composite1" presStyleCnt="0"/>
      <dgm:spPr/>
    </dgm:pt>
    <dgm:pt modelId="{9F6625EC-3FAD-4D1C-B1D2-52D875C9257C}" type="pres">
      <dgm:prSet presAssocID="{F0D672EF-AAC9-437D-8FEE-707A46955C87}" presName="dummyNode1" presStyleLbl="node1" presStyleIdx="1" presStyleCnt="6"/>
      <dgm:spPr/>
    </dgm:pt>
    <dgm:pt modelId="{AF2373A2-1009-4B82-A651-EFC986FB43A1}" type="pres">
      <dgm:prSet presAssocID="{F0D672EF-AAC9-437D-8FEE-707A46955C87}" presName="childNode1" presStyleLbl="bgAcc1" presStyleIdx="2" presStyleCnt="6">
        <dgm:presLayoutVars>
          <dgm:bulletEnabled val="1"/>
        </dgm:presLayoutVars>
      </dgm:prSet>
      <dgm:spPr/>
    </dgm:pt>
    <dgm:pt modelId="{9D645A8B-37A0-498F-A017-0CEC984D7D58}" type="pres">
      <dgm:prSet presAssocID="{F0D672EF-AAC9-437D-8FEE-707A46955C87}" presName="childNode1tx" presStyleLbl="bgAcc1" presStyleIdx="2" presStyleCnt="6">
        <dgm:presLayoutVars>
          <dgm:bulletEnabled val="1"/>
        </dgm:presLayoutVars>
      </dgm:prSet>
      <dgm:spPr/>
    </dgm:pt>
    <dgm:pt modelId="{66E3D714-8193-45DB-B650-CBD5E8ED3B91}" type="pres">
      <dgm:prSet presAssocID="{F0D672EF-AAC9-437D-8FEE-707A46955C87}" presName="parentNode1" presStyleLbl="node1" presStyleIdx="2" presStyleCnt="6" custScaleX="162093" custScaleY="367338" custLinFactNeighborY="64081">
        <dgm:presLayoutVars>
          <dgm:chMax val="1"/>
          <dgm:bulletEnabled val="1"/>
        </dgm:presLayoutVars>
      </dgm:prSet>
      <dgm:spPr/>
      <dgm:t>
        <a:bodyPr/>
        <a:lstStyle/>
        <a:p>
          <a:pPr rtl="1"/>
          <a:endParaRPr lang="ar-SA"/>
        </a:p>
      </dgm:t>
    </dgm:pt>
    <dgm:pt modelId="{BF0D5EDE-F40E-4244-9A0D-F72B492E1309}" type="pres">
      <dgm:prSet presAssocID="{F0D672EF-AAC9-437D-8FEE-707A46955C87}" presName="connSite1" presStyleCnt="0"/>
      <dgm:spPr/>
    </dgm:pt>
    <dgm:pt modelId="{14798BB3-A18E-41F8-A7D6-C3D53B1F90E5}" type="pres">
      <dgm:prSet presAssocID="{2A3C3AA7-5DD7-4CD9-BD29-4D60C66F521A}" presName="Name9" presStyleLbl="sibTrans2D1" presStyleIdx="2" presStyleCnt="5"/>
      <dgm:spPr/>
      <dgm:t>
        <a:bodyPr/>
        <a:lstStyle/>
        <a:p>
          <a:pPr rtl="1"/>
          <a:endParaRPr lang="ar-SA"/>
        </a:p>
      </dgm:t>
    </dgm:pt>
    <dgm:pt modelId="{67826C7E-BD3F-43F6-9636-76F210F2C114}" type="pres">
      <dgm:prSet presAssocID="{28C135E2-1490-424E-A712-C49C701D55CC}" presName="composite2" presStyleCnt="0"/>
      <dgm:spPr/>
    </dgm:pt>
    <dgm:pt modelId="{8594B7CE-F004-48DA-9C27-87C64DC4923B}" type="pres">
      <dgm:prSet presAssocID="{28C135E2-1490-424E-A712-C49C701D55CC}" presName="dummyNode2" presStyleLbl="node1" presStyleIdx="2" presStyleCnt="6"/>
      <dgm:spPr/>
    </dgm:pt>
    <dgm:pt modelId="{15DAF2FE-82FF-4543-A2CA-171874E9B786}" type="pres">
      <dgm:prSet presAssocID="{28C135E2-1490-424E-A712-C49C701D55CC}" presName="childNode2" presStyleLbl="bgAcc1" presStyleIdx="3" presStyleCnt="6">
        <dgm:presLayoutVars>
          <dgm:bulletEnabled val="1"/>
        </dgm:presLayoutVars>
      </dgm:prSet>
      <dgm:spPr/>
    </dgm:pt>
    <dgm:pt modelId="{76B8601C-5E24-43A1-8CC7-DFEF920709F4}" type="pres">
      <dgm:prSet presAssocID="{28C135E2-1490-424E-A712-C49C701D55CC}" presName="childNode2tx" presStyleLbl="bgAcc1" presStyleIdx="3" presStyleCnt="6">
        <dgm:presLayoutVars>
          <dgm:bulletEnabled val="1"/>
        </dgm:presLayoutVars>
      </dgm:prSet>
      <dgm:spPr/>
    </dgm:pt>
    <dgm:pt modelId="{D5D06E88-A099-4B0D-A621-CA16D584D699}" type="pres">
      <dgm:prSet presAssocID="{28C135E2-1490-424E-A712-C49C701D55CC}" presName="parentNode2" presStyleLbl="node1" presStyleIdx="3" presStyleCnt="6" custScaleX="184528" custScaleY="302917">
        <dgm:presLayoutVars>
          <dgm:chMax val="0"/>
          <dgm:bulletEnabled val="1"/>
        </dgm:presLayoutVars>
      </dgm:prSet>
      <dgm:spPr/>
      <dgm:t>
        <a:bodyPr/>
        <a:lstStyle/>
        <a:p>
          <a:pPr rtl="1"/>
          <a:endParaRPr lang="ar-SA"/>
        </a:p>
      </dgm:t>
    </dgm:pt>
    <dgm:pt modelId="{21D2378D-B4D3-43F3-AF29-DC7090BAED75}" type="pres">
      <dgm:prSet presAssocID="{28C135E2-1490-424E-A712-C49C701D55CC}" presName="connSite2" presStyleCnt="0"/>
      <dgm:spPr/>
    </dgm:pt>
    <dgm:pt modelId="{2D75DAB0-D1AA-424B-91C7-C17DEC4B3F30}" type="pres">
      <dgm:prSet presAssocID="{626F26D5-F090-4FED-8A33-3648A969EBE7}" presName="Name18" presStyleLbl="sibTrans2D1" presStyleIdx="3" presStyleCnt="5"/>
      <dgm:spPr/>
      <dgm:t>
        <a:bodyPr/>
        <a:lstStyle/>
        <a:p>
          <a:pPr rtl="1"/>
          <a:endParaRPr lang="ar-SA"/>
        </a:p>
      </dgm:t>
    </dgm:pt>
    <dgm:pt modelId="{54687883-F857-4CC2-A188-32EDEDF2F0AC}" type="pres">
      <dgm:prSet presAssocID="{6E43264D-A102-4295-BAD5-EF7CB1888664}" presName="composite1" presStyleCnt="0"/>
      <dgm:spPr/>
    </dgm:pt>
    <dgm:pt modelId="{60411176-0FDB-4B60-9DE2-DB162015DCD6}" type="pres">
      <dgm:prSet presAssocID="{6E43264D-A102-4295-BAD5-EF7CB1888664}" presName="dummyNode1" presStyleLbl="node1" presStyleIdx="3" presStyleCnt="6"/>
      <dgm:spPr/>
    </dgm:pt>
    <dgm:pt modelId="{3FE6487A-0B82-4105-ABA5-EA63875157C1}" type="pres">
      <dgm:prSet presAssocID="{6E43264D-A102-4295-BAD5-EF7CB1888664}" presName="childNode1" presStyleLbl="bgAcc1" presStyleIdx="4" presStyleCnt="6">
        <dgm:presLayoutVars>
          <dgm:bulletEnabled val="1"/>
        </dgm:presLayoutVars>
      </dgm:prSet>
      <dgm:spPr/>
    </dgm:pt>
    <dgm:pt modelId="{213D5F03-97EA-444B-8F33-8856836A067E}" type="pres">
      <dgm:prSet presAssocID="{6E43264D-A102-4295-BAD5-EF7CB1888664}" presName="childNode1tx" presStyleLbl="bgAcc1" presStyleIdx="4" presStyleCnt="6">
        <dgm:presLayoutVars>
          <dgm:bulletEnabled val="1"/>
        </dgm:presLayoutVars>
      </dgm:prSet>
      <dgm:spPr/>
    </dgm:pt>
    <dgm:pt modelId="{85848CFC-5390-492A-9983-AEF21DA7AD78}" type="pres">
      <dgm:prSet presAssocID="{6E43264D-A102-4295-BAD5-EF7CB1888664}" presName="parentNode1" presStyleLbl="node1" presStyleIdx="4" presStyleCnt="6" custScaleX="147374" custScaleY="290881">
        <dgm:presLayoutVars>
          <dgm:chMax val="1"/>
          <dgm:bulletEnabled val="1"/>
        </dgm:presLayoutVars>
      </dgm:prSet>
      <dgm:spPr/>
      <dgm:t>
        <a:bodyPr/>
        <a:lstStyle/>
        <a:p>
          <a:pPr rtl="1"/>
          <a:endParaRPr lang="ar-SA"/>
        </a:p>
      </dgm:t>
    </dgm:pt>
    <dgm:pt modelId="{945E17DE-6BFD-4B4A-A41E-E0E5A3AC6BB6}" type="pres">
      <dgm:prSet presAssocID="{6E43264D-A102-4295-BAD5-EF7CB1888664}" presName="connSite1" presStyleCnt="0"/>
      <dgm:spPr/>
    </dgm:pt>
    <dgm:pt modelId="{F7EE26C2-0620-4D85-AD3F-96DD59570A2E}" type="pres">
      <dgm:prSet presAssocID="{3DC59716-C3BB-4E7E-9649-E444C8BAE120}" presName="Name9" presStyleLbl="sibTrans2D1" presStyleIdx="4" presStyleCnt="5"/>
      <dgm:spPr/>
      <dgm:t>
        <a:bodyPr/>
        <a:lstStyle/>
        <a:p>
          <a:pPr rtl="1"/>
          <a:endParaRPr lang="ar-SA"/>
        </a:p>
      </dgm:t>
    </dgm:pt>
    <dgm:pt modelId="{11CC9015-381A-482D-A633-35F5CB6C7195}" type="pres">
      <dgm:prSet presAssocID="{46020FD9-7478-40CC-AF8F-47C5E0FCA347}" presName="composite2" presStyleCnt="0"/>
      <dgm:spPr/>
    </dgm:pt>
    <dgm:pt modelId="{9930091D-44EB-4965-85AC-6711C9F811BF}" type="pres">
      <dgm:prSet presAssocID="{46020FD9-7478-40CC-AF8F-47C5E0FCA347}" presName="dummyNode2" presStyleLbl="node1" presStyleIdx="4" presStyleCnt="6"/>
      <dgm:spPr/>
    </dgm:pt>
    <dgm:pt modelId="{3986B174-F8CA-4799-BCFD-18461126ACB0}" type="pres">
      <dgm:prSet presAssocID="{46020FD9-7478-40CC-AF8F-47C5E0FCA347}" presName="childNode2" presStyleLbl="bgAcc1" presStyleIdx="5" presStyleCnt="6">
        <dgm:presLayoutVars>
          <dgm:bulletEnabled val="1"/>
        </dgm:presLayoutVars>
      </dgm:prSet>
      <dgm:spPr/>
    </dgm:pt>
    <dgm:pt modelId="{BCE2963A-CD5C-4680-AAC8-761E63063C86}" type="pres">
      <dgm:prSet presAssocID="{46020FD9-7478-40CC-AF8F-47C5E0FCA347}" presName="childNode2tx" presStyleLbl="bgAcc1" presStyleIdx="5" presStyleCnt="6">
        <dgm:presLayoutVars>
          <dgm:bulletEnabled val="1"/>
        </dgm:presLayoutVars>
      </dgm:prSet>
      <dgm:spPr/>
    </dgm:pt>
    <dgm:pt modelId="{BDDD6995-14BF-4D1E-B6F9-1E84A78C22BB}" type="pres">
      <dgm:prSet presAssocID="{46020FD9-7478-40CC-AF8F-47C5E0FCA347}" presName="parentNode2" presStyleLbl="node1" presStyleIdx="5" presStyleCnt="6" custScaleX="244577" custScaleY="269235">
        <dgm:presLayoutVars>
          <dgm:chMax val="0"/>
          <dgm:bulletEnabled val="1"/>
        </dgm:presLayoutVars>
      </dgm:prSet>
      <dgm:spPr/>
      <dgm:t>
        <a:bodyPr/>
        <a:lstStyle/>
        <a:p>
          <a:pPr rtl="1"/>
          <a:endParaRPr lang="ar-SA"/>
        </a:p>
      </dgm:t>
    </dgm:pt>
    <dgm:pt modelId="{244DFDB7-84FE-40A0-AEF2-3B59193112AF}" type="pres">
      <dgm:prSet presAssocID="{46020FD9-7478-40CC-AF8F-47C5E0FCA347}" presName="connSite2" presStyleCnt="0"/>
      <dgm:spPr/>
    </dgm:pt>
  </dgm:ptLst>
  <dgm:cxnLst>
    <dgm:cxn modelId="{82EF94DE-12A6-4FF9-85A4-A7FD6FBEDFF6}" srcId="{D0EFCDBA-0E05-4BE4-ACBD-3320C1132D2D}" destId="{28C135E2-1490-424E-A712-C49C701D55CC}" srcOrd="3" destOrd="0" parTransId="{C27CEAAE-A339-43C5-9D69-8B3E637D2B66}" sibTransId="{626F26D5-F090-4FED-8A33-3648A969EBE7}"/>
    <dgm:cxn modelId="{BA82FA12-4815-4990-B1F4-124520522136}" type="presOf" srcId="{E5F9537A-A604-4F02-A943-987FBEC42DF2}" destId="{EFB3687C-3C87-443A-BC96-838F7DE398F9}" srcOrd="0" destOrd="0" presId="urn:microsoft.com/office/officeart/2005/8/layout/hProcess4"/>
    <dgm:cxn modelId="{21A810A8-64B4-4029-8E5F-1088B57BBB51}" type="presOf" srcId="{7487A2CB-D315-4B10-B5A5-DD2876CB2DC7}" destId="{94833D65-9C4E-42E8-B8E8-01A5B37DBAA1}" srcOrd="0" destOrd="0" presId="urn:microsoft.com/office/officeart/2005/8/layout/hProcess4"/>
    <dgm:cxn modelId="{ABB12A39-7FE5-4181-972B-38E2F18249C7}" srcId="{D0EFCDBA-0E05-4BE4-ACBD-3320C1132D2D}" destId="{7487A2CB-D315-4B10-B5A5-DD2876CB2DC7}" srcOrd="0" destOrd="0" parTransId="{BA9CF55C-8154-4A68-ADC6-163B056CA6D2}" sibTransId="{E5F9537A-A604-4F02-A943-987FBEC42DF2}"/>
    <dgm:cxn modelId="{AA4BFE71-A324-4CE1-8F83-1BFBAA136B03}" type="presOf" srcId="{6E43264D-A102-4295-BAD5-EF7CB1888664}" destId="{85848CFC-5390-492A-9983-AEF21DA7AD78}" srcOrd="0" destOrd="0" presId="urn:microsoft.com/office/officeart/2005/8/layout/hProcess4"/>
    <dgm:cxn modelId="{B284D713-5A43-42E9-B994-7504F0D0DB06}" srcId="{D0EFCDBA-0E05-4BE4-ACBD-3320C1132D2D}" destId="{6E43264D-A102-4295-BAD5-EF7CB1888664}" srcOrd="4" destOrd="0" parTransId="{6DC4F3C2-01A7-457D-A03F-98F84EF28D89}" sibTransId="{3DC59716-C3BB-4E7E-9649-E444C8BAE120}"/>
    <dgm:cxn modelId="{21E47502-7D57-4687-8669-BB923E1BD611}" type="presOf" srcId="{28C135E2-1490-424E-A712-C49C701D55CC}" destId="{D5D06E88-A099-4B0D-A621-CA16D584D699}" srcOrd="0" destOrd="0" presId="urn:microsoft.com/office/officeart/2005/8/layout/hProcess4"/>
    <dgm:cxn modelId="{0C1B31CF-5293-4BB7-8E5B-E2EAE1A8C4EC}" type="presOf" srcId="{46020FD9-7478-40CC-AF8F-47C5E0FCA347}" destId="{BDDD6995-14BF-4D1E-B6F9-1E84A78C22BB}" srcOrd="0" destOrd="0" presId="urn:microsoft.com/office/officeart/2005/8/layout/hProcess4"/>
    <dgm:cxn modelId="{1EBAD868-82B5-422D-B42D-57922F2C573A}" type="presOf" srcId="{AEF975E6-A57C-403B-8E8A-95C8BEDCC650}" destId="{56E0A77D-804E-4AEF-A92F-1D46FC773CBE}" srcOrd="0" destOrd="0" presId="urn:microsoft.com/office/officeart/2005/8/layout/hProcess4"/>
    <dgm:cxn modelId="{D351F219-368F-4853-9450-109E568696A2}" type="presOf" srcId="{F0D672EF-AAC9-437D-8FEE-707A46955C87}" destId="{66E3D714-8193-45DB-B650-CBD5E8ED3B91}" srcOrd="0" destOrd="0" presId="urn:microsoft.com/office/officeart/2005/8/layout/hProcess4"/>
    <dgm:cxn modelId="{23AF8A99-699B-40C2-A3C1-485A52E1472D}" srcId="{D0EFCDBA-0E05-4BE4-ACBD-3320C1132D2D}" destId="{AEF975E6-A57C-403B-8E8A-95C8BEDCC650}" srcOrd="1" destOrd="0" parTransId="{4F030399-0567-4CCA-B1D2-D36F17AF49EB}" sibTransId="{0827BAE8-7B16-4660-B30B-278A9FAC1759}"/>
    <dgm:cxn modelId="{5487216C-D4F4-482E-B0C0-03449E9ABCF4}" type="presOf" srcId="{626F26D5-F090-4FED-8A33-3648A969EBE7}" destId="{2D75DAB0-D1AA-424B-91C7-C17DEC4B3F30}" srcOrd="0" destOrd="0" presId="urn:microsoft.com/office/officeart/2005/8/layout/hProcess4"/>
    <dgm:cxn modelId="{B9B3448D-2400-42FD-A96F-1F918839801A}" srcId="{D0EFCDBA-0E05-4BE4-ACBD-3320C1132D2D}" destId="{46020FD9-7478-40CC-AF8F-47C5E0FCA347}" srcOrd="5" destOrd="0" parTransId="{8D3C6732-907D-4799-8D1F-A11477451355}" sibTransId="{66926048-765E-4CC3-BB48-25113C569161}"/>
    <dgm:cxn modelId="{6B3B3893-0DAE-4A7A-AA7B-D660551555B2}" type="presOf" srcId="{3DC59716-C3BB-4E7E-9649-E444C8BAE120}" destId="{F7EE26C2-0620-4D85-AD3F-96DD59570A2E}" srcOrd="0" destOrd="0" presId="urn:microsoft.com/office/officeart/2005/8/layout/hProcess4"/>
    <dgm:cxn modelId="{8C7EE87A-372C-40D2-BD82-4C74280851FC}" type="presOf" srcId="{0827BAE8-7B16-4660-B30B-278A9FAC1759}" destId="{6B60F77D-8BAE-4A20-AD9A-AA904CFF40CD}" srcOrd="0" destOrd="0" presId="urn:microsoft.com/office/officeart/2005/8/layout/hProcess4"/>
    <dgm:cxn modelId="{67BC0C70-27D1-4D4C-B1CE-DD28C24DED54}" srcId="{D0EFCDBA-0E05-4BE4-ACBD-3320C1132D2D}" destId="{F0D672EF-AAC9-437D-8FEE-707A46955C87}" srcOrd="2" destOrd="0" parTransId="{18ED20BE-5CE5-4119-8883-38B8AB1CFBF1}" sibTransId="{2A3C3AA7-5DD7-4CD9-BD29-4D60C66F521A}"/>
    <dgm:cxn modelId="{364C00BD-DB56-4CF0-A654-21A1F1D4E845}" type="presOf" srcId="{D0EFCDBA-0E05-4BE4-ACBD-3320C1132D2D}" destId="{9E6C23CD-791E-4021-979B-12FD9923FB6F}" srcOrd="0" destOrd="0" presId="urn:microsoft.com/office/officeart/2005/8/layout/hProcess4"/>
    <dgm:cxn modelId="{B25C791D-01E4-4282-B2D1-219E3EBDEBAC}" type="presOf" srcId="{2A3C3AA7-5DD7-4CD9-BD29-4D60C66F521A}" destId="{14798BB3-A18E-41F8-A7D6-C3D53B1F90E5}" srcOrd="0" destOrd="0" presId="urn:microsoft.com/office/officeart/2005/8/layout/hProcess4"/>
    <dgm:cxn modelId="{2EDAB7BE-EC54-4F27-9BBE-25B0E559AF26}" type="presParOf" srcId="{9E6C23CD-791E-4021-979B-12FD9923FB6F}" destId="{8003C7F3-7CB8-4097-A520-201E40A869B8}" srcOrd="0" destOrd="0" presId="urn:microsoft.com/office/officeart/2005/8/layout/hProcess4"/>
    <dgm:cxn modelId="{3420D3C9-669A-48F0-9A0A-0BE9275BB394}" type="presParOf" srcId="{9E6C23CD-791E-4021-979B-12FD9923FB6F}" destId="{3BBB6E90-2D91-461B-B170-14FF26A22A4C}" srcOrd="1" destOrd="0" presId="urn:microsoft.com/office/officeart/2005/8/layout/hProcess4"/>
    <dgm:cxn modelId="{DE1F98EE-6BCC-4008-8E53-5709715A87DA}" type="presParOf" srcId="{9E6C23CD-791E-4021-979B-12FD9923FB6F}" destId="{66C2E63D-9C67-46B0-9246-0F6293DF8274}" srcOrd="2" destOrd="0" presId="urn:microsoft.com/office/officeart/2005/8/layout/hProcess4"/>
    <dgm:cxn modelId="{83B1E0B6-A0FC-406F-8C4C-F04EB1C6052A}" type="presParOf" srcId="{66C2E63D-9C67-46B0-9246-0F6293DF8274}" destId="{E01E091A-916A-4DF0-BC9D-C8EE9F243FE4}" srcOrd="0" destOrd="0" presId="urn:microsoft.com/office/officeart/2005/8/layout/hProcess4"/>
    <dgm:cxn modelId="{39A4B123-77BD-4414-9028-62745D2AB834}" type="presParOf" srcId="{E01E091A-916A-4DF0-BC9D-C8EE9F243FE4}" destId="{74AB17D3-C013-4B42-A596-FAD2DE54C241}" srcOrd="0" destOrd="0" presId="urn:microsoft.com/office/officeart/2005/8/layout/hProcess4"/>
    <dgm:cxn modelId="{E6E1F684-AED4-46F4-8D1C-A9DCE624829C}" type="presParOf" srcId="{E01E091A-916A-4DF0-BC9D-C8EE9F243FE4}" destId="{0259CFEB-5E10-4D79-AD94-871DAB38D31D}" srcOrd="1" destOrd="0" presId="urn:microsoft.com/office/officeart/2005/8/layout/hProcess4"/>
    <dgm:cxn modelId="{FD3522EB-D316-4C1D-89E0-5E52CECEBF36}" type="presParOf" srcId="{E01E091A-916A-4DF0-BC9D-C8EE9F243FE4}" destId="{92607848-6B11-4392-9927-239EB193BD57}" srcOrd="2" destOrd="0" presId="urn:microsoft.com/office/officeart/2005/8/layout/hProcess4"/>
    <dgm:cxn modelId="{6F46268C-6ACA-4046-A7CF-E5DDEE343F67}" type="presParOf" srcId="{E01E091A-916A-4DF0-BC9D-C8EE9F243FE4}" destId="{94833D65-9C4E-42E8-B8E8-01A5B37DBAA1}" srcOrd="3" destOrd="0" presId="urn:microsoft.com/office/officeart/2005/8/layout/hProcess4"/>
    <dgm:cxn modelId="{9B15B17C-5BDE-4D9D-B18D-25FAB0877398}" type="presParOf" srcId="{E01E091A-916A-4DF0-BC9D-C8EE9F243FE4}" destId="{4A6FA1C0-7910-483A-B012-700856A95963}" srcOrd="4" destOrd="0" presId="urn:microsoft.com/office/officeart/2005/8/layout/hProcess4"/>
    <dgm:cxn modelId="{2081EB34-70D9-4107-9CBF-1BF15D273D6F}" type="presParOf" srcId="{66C2E63D-9C67-46B0-9246-0F6293DF8274}" destId="{EFB3687C-3C87-443A-BC96-838F7DE398F9}" srcOrd="1" destOrd="0" presId="urn:microsoft.com/office/officeart/2005/8/layout/hProcess4"/>
    <dgm:cxn modelId="{DAFB371E-B760-407B-9A15-3304B3E2051A}" type="presParOf" srcId="{66C2E63D-9C67-46B0-9246-0F6293DF8274}" destId="{EB4F1455-DC33-4E6D-8072-7C91E2459648}" srcOrd="2" destOrd="0" presId="urn:microsoft.com/office/officeart/2005/8/layout/hProcess4"/>
    <dgm:cxn modelId="{70FC6DAB-E061-4292-BFE3-29C1FE8BED0A}" type="presParOf" srcId="{EB4F1455-DC33-4E6D-8072-7C91E2459648}" destId="{602F488A-A566-4CC5-A8EB-F0B22818719E}" srcOrd="0" destOrd="0" presId="urn:microsoft.com/office/officeart/2005/8/layout/hProcess4"/>
    <dgm:cxn modelId="{467E007B-0277-4D81-8077-27A5F2BB3453}" type="presParOf" srcId="{EB4F1455-DC33-4E6D-8072-7C91E2459648}" destId="{E816CDE1-4F00-4E55-8847-EE38F54D9ADF}" srcOrd="1" destOrd="0" presId="urn:microsoft.com/office/officeart/2005/8/layout/hProcess4"/>
    <dgm:cxn modelId="{9973AC54-5198-465F-9ABA-8228B4275FC6}" type="presParOf" srcId="{EB4F1455-DC33-4E6D-8072-7C91E2459648}" destId="{45292F16-0F8E-4C8C-BE58-E759099E21F7}" srcOrd="2" destOrd="0" presId="urn:microsoft.com/office/officeart/2005/8/layout/hProcess4"/>
    <dgm:cxn modelId="{BBAFF187-E31A-4DD5-ABA6-7CB616F6A478}" type="presParOf" srcId="{EB4F1455-DC33-4E6D-8072-7C91E2459648}" destId="{56E0A77D-804E-4AEF-A92F-1D46FC773CBE}" srcOrd="3" destOrd="0" presId="urn:microsoft.com/office/officeart/2005/8/layout/hProcess4"/>
    <dgm:cxn modelId="{47145561-3131-410C-A7D5-F1BAF7014D89}" type="presParOf" srcId="{EB4F1455-DC33-4E6D-8072-7C91E2459648}" destId="{7E20A5C0-DB95-46C1-83D7-1FBCB290EDD0}" srcOrd="4" destOrd="0" presId="urn:microsoft.com/office/officeart/2005/8/layout/hProcess4"/>
    <dgm:cxn modelId="{A7E63CB6-76E6-4CB8-9A40-E89C1496D4F7}" type="presParOf" srcId="{66C2E63D-9C67-46B0-9246-0F6293DF8274}" destId="{6B60F77D-8BAE-4A20-AD9A-AA904CFF40CD}" srcOrd="3" destOrd="0" presId="urn:microsoft.com/office/officeart/2005/8/layout/hProcess4"/>
    <dgm:cxn modelId="{884B23DF-AD21-46FF-8EBD-CD82AB9493D9}" type="presParOf" srcId="{66C2E63D-9C67-46B0-9246-0F6293DF8274}" destId="{30FAEA57-06FE-4AA7-BADF-D1295E9583AD}" srcOrd="4" destOrd="0" presId="urn:microsoft.com/office/officeart/2005/8/layout/hProcess4"/>
    <dgm:cxn modelId="{B712DCB0-C448-411D-9727-7CCE9544E2FB}" type="presParOf" srcId="{30FAEA57-06FE-4AA7-BADF-D1295E9583AD}" destId="{9F6625EC-3FAD-4D1C-B1D2-52D875C9257C}" srcOrd="0" destOrd="0" presId="urn:microsoft.com/office/officeart/2005/8/layout/hProcess4"/>
    <dgm:cxn modelId="{13097190-EA95-4327-AE54-CAC825FF39E8}" type="presParOf" srcId="{30FAEA57-06FE-4AA7-BADF-D1295E9583AD}" destId="{AF2373A2-1009-4B82-A651-EFC986FB43A1}" srcOrd="1" destOrd="0" presId="urn:microsoft.com/office/officeart/2005/8/layout/hProcess4"/>
    <dgm:cxn modelId="{19A6E649-3BDB-4F0F-9859-41902E4F61B0}" type="presParOf" srcId="{30FAEA57-06FE-4AA7-BADF-D1295E9583AD}" destId="{9D645A8B-37A0-498F-A017-0CEC984D7D58}" srcOrd="2" destOrd="0" presId="urn:microsoft.com/office/officeart/2005/8/layout/hProcess4"/>
    <dgm:cxn modelId="{821BB738-0B3A-459E-BD6C-94B17BE6ABAD}" type="presParOf" srcId="{30FAEA57-06FE-4AA7-BADF-D1295E9583AD}" destId="{66E3D714-8193-45DB-B650-CBD5E8ED3B91}" srcOrd="3" destOrd="0" presId="urn:microsoft.com/office/officeart/2005/8/layout/hProcess4"/>
    <dgm:cxn modelId="{1B8F1629-4657-474B-AA81-102CEBC31953}" type="presParOf" srcId="{30FAEA57-06FE-4AA7-BADF-D1295E9583AD}" destId="{BF0D5EDE-F40E-4244-9A0D-F72B492E1309}" srcOrd="4" destOrd="0" presId="urn:microsoft.com/office/officeart/2005/8/layout/hProcess4"/>
    <dgm:cxn modelId="{F80FE13D-8087-46BA-BE47-B1F635A9165A}" type="presParOf" srcId="{66C2E63D-9C67-46B0-9246-0F6293DF8274}" destId="{14798BB3-A18E-41F8-A7D6-C3D53B1F90E5}" srcOrd="5" destOrd="0" presId="urn:microsoft.com/office/officeart/2005/8/layout/hProcess4"/>
    <dgm:cxn modelId="{BF8D3D2F-101A-4C02-AAF9-49D10A8E678E}" type="presParOf" srcId="{66C2E63D-9C67-46B0-9246-0F6293DF8274}" destId="{67826C7E-BD3F-43F6-9636-76F210F2C114}" srcOrd="6" destOrd="0" presId="urn:microsoft.com/office/officeart/2005/8/layout/hProcess4"/>
    <dgm:cxn modelId="{9C47629D-CC2B-4714-80E6-C527AA0DE0AE}" type="presParOf" srcId="{67826C7E-BD3F-43F6-9636-76F210F2C114}" destId="{8594B7CE-F004-48DA-9C27-87C64DC4923B}" srcOrd="0" destOrd="0" presId="urn:microsoft.com/office/officeart/2005/8/layout/hProcess4"/>
    <dgm:cxn modelId="{144054FC-1940-4761-A55E-BD4B3A3DCFF8}" type="presParOf" srcId="{67826C7E-BD3F-43F6-9636-76F210F2C114}" destId="{15DAF2FE-82FF-4543-A2CA-171874E9B786}" srcOrd="1" destOrd="0" presId="urn:microsoft.com/office/officeart/2005/8/layout/hProcess4"/>
    <dgm:cxn modelId="{0A4B39E5-8635-4909-8AF4-1E66BD6F074A}" type="presParOf" srcId="{67826C7E-BD3F-43F6-9636-76F210F2C114}" destId="{76B8601C-5E24-43A1-8CC7-DFEF920709F4}" srcOrd="2" destOrd="0" presId="urn:microsoft.com/office/officeart/2005/8/layout/hProcess4"/>
    <dgm:cxn modelId="{B2F0DE96-28B6-4842-ABBA-D39A1215349F}" type="presParOf" srcId="{67826C7E-BD3F-43F6-9636-76F210F2C114}" destId="{D5D06E88-A099-4B0D-A621-CA16D584D699}" srcOrd="3" destOrd="0" presId="urn:microsoft.com/office/officeart/2005/8/layout/hProcess4"/>
    <dgm:cxn modelId="{E97F5734-4A89-4AA0-8236-786D56242FAF}" type="presParOf" srcId="{67826C7E-BD3F-43F6-9636-76F210F2C114}" destId="{21D2378D-B4D3-43F3-AF29-DC7090BAED75}" srcOrd="4" destOrd="0" presId="urn:microsoft.com/office/officeart/2005/8/layout/hProcess4"/>
    <dgm:cxn modelId="{71572C0F-1A8A-41C4-90FF-8A20E7D667B3}" type="presParOf" srcId="{66C2E63D-9C67-46B0-9246-0F6293DF8274}" destId="{2D75DAB0-D1AA-424B-91C7-C17DEC4B3F30}" srcOrd="7" destOrd="0" presId="urn:microsoft.com/office/officeart/2005/8/layout/hProcess4"/>
    <dgm:cxn modelId="{7EAB9B6B-F67C-4857-9246-D7B596323E8B}" type="presParOf" srcId="{66C2E63D-9C67-46B0-9246-0F6293DF8274}" destId="{54687883-F857-4CC2-A188-32EDEDF2F0AC}" srcOrd="8" destOrd="0" presId="urn:microsoft.com/office/officeart/2005/8/layout/hProcess4"/>
    <dgm:cxn modelId="{D5E324BE-F8DB-4FD8-A54B-9C545BEE5C2F}" type="presParOf" srcId="{54687883-F857-4CC2-A188-32EDEDF2F0AC}" destId="{60411176-0FDB-4B60-9DE2-DB162015DCD6}" srcOrd="0" destOrd="0" presId="urn:microsoft.com/office/officeart/2005/8/layout/hProcess4"/>
    <dgm:cxn modelId="{0A6813BB-D86C-479D-9280-374970888335}" type="presParOf" srcId="{54687883-F857-4CC2-A188-32EDEDF2F0AC}" destId="{3FE6487A-0B82-4105-ABA5-EA63875157C1}" srcOrd="1" destOrd="0" presId="urn:microsoft.com/office/officeart/2005/8/layout/hProcess4"/>
    <dgm:cxn modelId="{FAD76D6F-6460-4D43-AF1D-D38D9D58E658}" type="presParOf" srcId="{54687883-F857-4CC2-A188-32EDEDF2F0AC}" destId="{213D5F03-97EA-444B-8F33-8856836A067E}" srcOrd="2" destOrd="0" presId="urn:microsoft.com/office/officeart/2005/8/layout/hProcess4"/>
    <dgm:cxn modelId="{69F7C42F-ED32-433A-BDDD-A6E6E0654AB5}" type="presParOf" srcId="{54687883-F857-4CC2-A188-32EDEDF2F0AC}" destId="{85848CFC-5390-492A-9983-AEF21DA7AD78}" srcOrd="3" destOrd="0" presId="urn:microsoft.com/office/officeart/2005/8/layout/hProcess4"/>
    <dgm:cxn modelId="{19449E96-BC8F-45D1-AA07-4671A2E1E019}" type="presParOf" srcId="{54687883-F857-4CC2-A188-32EDEDF2F0AC}" destId="{945E17DE-6BFD-4B4A-A41E-E0E5A3AC6BB6}" srcOrd="4" destOrd="0" presId="urn:microsoft.com/office/officeart/2005/8/layout/hProcess4"/>
    <dgm:cxn modelId="{7CF4E2DC-B7C5-45DA-B817-6F7A0E8039CB}" type="presParOf" srcId="{66C2E63D-9C67-46B0-9246-0F6293DF8274}" destId="{F7EE26C2-0620-4D85-AD3F-96DD59570A2E}" srcOrd="9" destOrd="0" presId="urn:microsoft.com/office/officeart/2005/8/layout/hProcess4"/>
    <dgm:cxn modelId="{FFB65BED-DFE0-4CC0-BCE6-FA71E445CD41}" type="presParOf" srcId="{66C2E63D-9C67-46B0-9246-0F6293DF8274}" destId="{11CC9015-381A-482D-A633-35F5CB6C7195}" srcOrd="10" destOrd="0" presId="urn:microsoft.com/office/officeart/2005/8/layout/hProcess4"/>
    <dgm:cxn modelId="{677BEF4D-A342-4BD6-AFC5-01088F54BFCF}" type="presParOf" srcId="{11CC9015-381A-482D-A633-35F5CB6C7195}" destId="{9930091D-44EB-4965-85AC-6711C9F811BF}" srcOrd="0" destOrd="0" presId="urn:microsoft.com/office/officeart/2005/8/layout/hProcess4"/>
    <dgm:cxn modelId="{165D84A9-F5AA-4F16-AE39-87A65E134A4E}" type="presParOf" srcId="{11CC9015-381A-482D-A633-35F5CB6C7195}" destId="{3986B174-F8CA-4799-BCFD-18461126ACB0}" srcOrd="1" destOrd="0" presId="urn:microsoft.com/office/officeart/2005/8/layout/hProcess4"/>
    <dgm:cxn modelId="{67E98AB6-4377-4846-AD4B-DA99422769B2}" type="presParOf" srcId="{11CC9015-381A-482D-A633-35F5CB6C7195}" destId="{BCE2963A-CD5C-4680-AAC8-761E63063C86}" srcOrd="2" destOrd="0" presId="urn:microsoft.com/office/officeart/2005/8/layout/hProcess4"/>
    <dgm:cxn modelId="{C2562EAC-73D6-4CCF-9A77-39E5B04FAB48}" type="presParOf" srcId="{11CC9015-381A-482D-A633-35F5CB6C7195}" destId="{BDDD6995-14BF-4D1E-B6F9-1E84A78C22BB}" srcOrd="3" destOrd="0" presId="urn:microsoft.com/office/officeart/2005/8/layout/hProcess4"/>
    <dgm:cxn modelId="{0A956785-59A8-4516-A05D-EA858E226268}" type="presParOf" srcId="{11CC9015-381A-482D-A633-35F5CB6C7195}" destId="{244DFDB7-84FE-40A0-AEF2-3B59193112A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3DBDB-CB6C-45B2-9A8F-637DC874F90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D5B3C12F-77FA-4361-B98E-379F7169E07C}">
      <dgm:prSet custT="1"/>
      <dgm:spPr/>
      <dgm:t>
        <a:bodyPr/>
        <a:lstStyle/>
        <a:p>
          <a:pPr rtl="0"/>
          <a:r>
            <a:rPr lang="en-US" sz="1800" b="1" dirty="0" smtClean="0"/>
            <a:t>Absence of strategies</a:t>
          </a:r>
          <a:endParaRPr lang="en-GB" sz="1800" dirty="0"/>
        </a:p>
      </dgm:t>
    </dgm:pt>
    <dgm:pt modelId="{59AE1DA6-88A7-450A-9A2A-32C2A9211A04}" type="parTrans" cxnId="{88288026-4198-48CA-B744-EAE78B0D8FF1}">
      <dgm:prSet/>
      <dgm:spPr/>
      <dgm:t>
        <a:bodyPr/>
        <a:lstStyle/>
        <a:p>
          <a:endParaRPr lang="en-GB"/>
        </a:p>
      </dgm:t>
    </dgm:pt>
    <dgm:pt modelId="{90EA35B4-4B92-4C44-AB68-EDD22152BB52}" type="sibTrans" cxnId="{88288026-4198-48CA-B744-EAE78B0D8FF1}">
      <dgm:prSet/>
      <dgm:spPr/>
      <dgm:t>
        <a:bodyPr/>
        <a:lstStyle/>
        <a:p>
          <a:endParaRPr lang="en-GB"/>
        </a:p>
      </dgm:t>
    </dgm:pt>
    <dgm:pt modelId="{73202C81-3F3A-4EB8-80E2-9F3CBD100D7A}">
      <dgm:prSet custT="1"/>
      <dgm:spPr/>
      <dgm:t>
        <a:bodyPr/>
        <a:lstStyle/>
        <a:p>
          <a:pPr rtl="0"/>
          <a:r>
            <a:rPr lang="en-US" sz="1800" b="1" dirty="0" smtClean="0"/>
            <a:t>Poor performance of Pre-University educational institutions</a:t>
          </a:r>
          <a:endParaRPr lang="en-GB" sz="1800" dirty="0"/>
        </a:p>
      </dgm:t>
    </dgm:pt>
    <dgm:pt modelId="{CFCF1CFE-57BD-4328-83E7-AF8A825895A4}" type="parTrans" cxnId="{516119AF-6FA0-4E40-975B-0FEB05F9B0A2}">
      <dgm:prSet/>
      <dgm:spPr/>
      <dgm:t>
        <a:bodyPr/>
        <a:lstStyle/>
        <a:p>
          <a:endParaRPr lang="en-GB"/>
        </a:p>
      </dgm:t>
    </dgm:pt>
    <dgm:pt modelId="{9B5695B6-C357-4373-BD59-1AE712E279AF}" type="sibTrans" cxnId="{516119AF-6FA0-4E40-975B-0FEB05F9B0A2}">
      <dgm:prSet/>
      <dgm:spPr/>
      <dgm:t>
        <a:bodyPr/>
        <a:lstStyle/>
        <a:p>
          <a:endParaRPr lang="en-GB"/>
        </a:p>
      </dgm:t>
    </dgm:pt>
    <dgm:pt modelId="{30B6EF67-3E00-4822-B61B-D9450ED2503A}">
      <dgm:prSet custT="1"/>
      <dgm:spPr/>
      <dgm:t>
        <a:bodyPr/>
        <a:lstStyle/>
        <a:p>
          <a:pPr rtl="0"/>
          <a:r>
            <a:rPr lang="en-US" sz="1800" b="1" dirty="0" smtClean="0"/>
            <a:t>Excessive  number of students admission </a:t>
          </a:r>
          <a:endParaRPr lang="en-GB" sz="1800" dirty="0"/>
        </a:p>
      </dgm:t>
    </dgm:pt>
    <dgm:pt modelId="{C7D77387-49E7-4015-8812-A6A5C3A26086}" type="parTrans" cxnId="{9239BA7B-10C6-42B7-BB28-214AE35EE853}">
      <dgm:prSet/>
      <dgm:spPr/>
      <dgm:t>
        <a:bodyPr/>
        <a:lstStyle/>
        <a:p>
          <a:endParaRPr lang="en-GB"/>
        </a:p>
      </dgm:t>
    </dgm:pt>
    <dgm:pt modelId="{8E73F8AF-7C15-4060-AF9E-C4EFD15393FF}" type="sibTrans" cxnId="{9239BA7B-10C6-42B7-BB28-214AE35EE853}">
      <dgm:prSet/>
      <dgm:spPr/>
      <dgm:t>
        <a:bodyPr/>
        <a:lstStyle/>
        <a:p>
          <a:endParaRPr lang="en-GB"/>
        </a:p>
      </dgm:t>
    </dgm:pt>
    <dgm:pt modelId="{C9EF5778-A18D-4C4D-AAEF-E76E22ADAFC3}">
      <dgm:prSet custT="1"/>
      <dgm:spPr/>
      <dgm:t>
        <a:bodyPr/>
        <a:lstStyle/>
        <a:p>
          <a:pPr rtl="0"/>
          <a:r>
            <a:rPr lang="en-US" sz="1800" b="1" dirty="0" smtClean="0"/>
            <a:t>Negligence of Technical Education</a:t>
          </a:r>
          <a:endParaRPr lang="en-GB" sz="1800" dirty="0"/>
        </a:p>
      </dgm:t>
    </dgm:pt>
    <dgm:pt modelId="{1162F242-1867-4B94-ABD9-7E3E2D0DE092}" type="parTrans" cxnId="{6C0E7855-4F46-43A4-916E-7C50A0A7C256}">
      <dgm:prSet/>
      <dgm:spPr/>
      <dgm:t>
        <a:bodyPr/>
        <a:lstStyle/>
        <a:p>
          <a:endParaRPr lang="en-GB"/>
        </a:p>
      </dgm:t>
    </dgm:pt>
    <dgm:pt modelId="{1FC0A31C-46F8-43F3-AFA4-6F6BB8446059}" type="sibTrans" cxnId="{6C0E7855-4F46-43A4-916E-7C50A0A7C256}">
      <dgm:prSet/>
      <dgm:spPr/>
      <dgm:t>
        <a:bodyPr/>
        <a:lstStyle/>
        <a:p>
          <a:endParaRPr lang="en-GB"/>
        </a:p>
      </dgm:t>
    </dgm:pt>
    <dgm:pt modelId="{E56BB6E6-C849-461D-A6CD-3E4668301171}">
      <dgm:prSet custT="1"/>
      <dgm:spPr/>
      <dgm:t>
        <a:bodyPr/>
        <a:lstStyle/>
        <a:p>
          <a:pPr rtl="0"/>
          <a:r>
            <a:rPr lang="en-US" sz="1800" b="1" dirty="0" smtClean="0"/>
            <a:t>Irrational expansion of higher educational  institutions</a:t>
          </a:r>
          <a:endParaRPr lang="en-GB" sz="1800" dirty="0"/>
        </a:p>
      </dgm:t>
    </dgm:pt>
    <dgm:pt modelId="{C963F216-B4B8-4065-8F09-4E1152F1F459}" type="parTrans" cxnId="{5B45FBD2-0823-494B-B4AF-D894E0EB8DEC}">
      <dgm:prSet/>
      <dgm:spPr/>
      <dgm:t>
        <a:bodyPr/>
        <a:lstStyle/>
        <a:p>
          <a:endParaRPr lang="en-GB"/>
        </a:p>
      </dgm:t>
    </dgm:pt>
    <dgm:pt modelId="{652EF260-6744-46F1-8E51-073BE001654E}" type="sibTrans" cxnId="{5B45FBD2-0823-494B-B4AF-D894E0EB8DEC}">
      <dgm:prSet/>
      <dgm:spPr/>
      <dgm:t>
        <a:bodyPr/>
        <a:lstStyle/>
        <a:p>
          <a:endParaRPr lang="en-GB"/>
        </a:p>
      </dgm:t>
    </dgm:pt>
    <dgm:pt modelId="{3035AADA-B462-4D3A-A304-A2969445A4A4}">
      <dgm:prSet custT="1"/>
      <dgm:spPr/>
      <dgm:t>
        <a:bodyPr/>
        <a:lstStyle/>
        <a:p>
          <a:pPr rtl="0"/>
          <a:r>
            <a:rPr lang="en-US" sz="1800" b="1" dirty="0" smtClean="0"/>
            <a:t>Poor infrastructure of higher educational institutions</a:t>
          </a:r>
          <a:endParaRPr lang="en-GB" sz="1800" dirty="0"/>
        </a:p>
      </dgm:t>
    </dgm:pt>
    <dgm:pt modelId="{0E3FF128-FFFC-43E8-B9E8-1122B20580D3}" type="parTrans" cxnId="{2D3C4E6C-A10B-4705-B1C0-8DC907BCB221}">
      <dgm:prSet/>
      <dgm:spPr/>
      <dgm:t>
        <a:bodyPr/>
        <a:lstStyle/>
        <a:p>
          <a:endParaRPr lang="en-GB"/>
        </a:p>
      </dgm:t>
    </dgm:pt>
    <dgm:pt modelId="{FC71A753-8DD7-47B7-8E20-6F4E81449539}" type="sibTrans" cxnId="{2D3C4E6C-A10B-4705-B1C0-8DC907BCB221}">
      <dgm:prSet/>
      <dgm:spPr/>
      <dgm:t>
        <a:bodyPr/>
        <a:lstStyle/>
        <a:p>
          <a:endParaRPr lang="en-GB"/>
        </a:p>
      </dgm:t>
    </dgm:pt>
    <dgm:pt modelId="{CAAA3949-56A1-4065-8400-3F6677481D25}" type="pres">
      <dgm:prSet presAssocID="{4F53DBDB-CB6C-45B2-9A8F-637DC874F90A}" presName="Name0" presStyleCnt="0">
        <dgm:presLayoutVars>
          <dgm:dir/>
          <dgm:animLvl val="lvl"/>
          <dgm:resizeHandles val="exact"/>
        </dgm:presLayoutVars>
      </dgm:prSet>
      <dgm:spPr/>
      <dgm:t>
        <a:bodyPr/>
        <a:lstStyle/>
        <a:p>
          <a:pPr rtl="1"/>
          <a:endParaRPr lang="ar-SA"/>
        </a:p>
      </dgm:t>
    </dgm:pt>
    <dgm:pt modelId="{930FD881-CBED-4275-AFCC-FA294C1A9390}" type="pres">
      <dgm:prSet presAssocID="{4F53DBDB-CB6C-45B2-9A8F-637DC874F90A}" presName="tSp" presStyleCnt="0"/>
      <dgm:spPr/>
    </dgm:pt>
    <dgm:pt modelId="{C32B22AE-210D-471D-A258-3353F6EA2427}" type="pres">
      <dgm:prSet presAssocID="{4F53DBDB-CB6C-45B2-9A8F-637DC874F90A}" presName="bSp" presStyleCnt="0"/>
      <dgm:spPr/>
    </dgm:pt>
    <dgm:pt modelId="{600FEC27-EF12-4A28-A5D9-3E14C9907FA2}" type="pres">
      <dgm:prSet presAssocID="{4F53DBDB-CB6C-45B2-9A8F-637DC874F90A}" presName="process" presStyleCnt="0"/>
      <dgm:spPr/>
    </dgm:pt>
    <dgm:pt modelId="{00730656-A115-4DC5-BF01-F1F27932EAB1}" type="pres">
      <dgm:prSet presAssocID="{D5B3C12F-77FA-4361-B98E-379F7169E07C}" presName="composite1" presStyleCnt="0"/>
      <dgm:spPr/>
    </dgm:pt>
    <dgm:pt modelId="{9C858EFB-F9CD-40FD-8752-60A6BD730657}" type="pres">
      <dgm:prSet presAssocID="{D5B3C12F-77FA-4361-B98E-379F7169E07C}" presName="dummyNode1" presStyleLbl="node1" presStyleIdx="0" presStyleCnt="6"/>
      <dgm:spPr/>
    </dgm:pt>
    <dgm:pt modelId="{475C6B1A-4579-4C52-A47A-55A68FF820A3}" type="pres">
      <dgm:prSet presAssocID="{D5B3C12F-77FA-4361-B98E-379F7169E07C}" presName="childNode1" presStyleLbl="bgAcc1" presStyleIdx="0" presStyleCnt="6">
        <dgm:presLayoutVars>
          <dgm:bulletEnabled val="1"/>
        </dgm:presLayoutVars>
      </dgm:prSet>
      <dgm:spPr/>
    </dgm:pt>
    <dgm:pt modelId="{9BAFFD5C-2FBD-43EB-A479-CA64425A2CBE}" type="pres">
      <dgm:prSet presAssocID="{D5B3C12F-77FA-4361-B98E-379F7169E07C}" presName="childNode1tx" presStyleLbl="bgAcc1" presStyleIdx="0" presStyleCnt="6">
        <dgm:presLayoutVars>
          <dgm:bulletEnabled val="1"/>
        </dgm:presLayoutVars>
      </dgm:prSet>
      <dgm:spPr/>
    </dgm:pt>
    <dgm:pt modelId="{F6B856EE-5E36-4503-9DBA-79CFCBDE4B06}" type="pres">
      <dgm:prSet presAssocID="{D5B3C12F-77FA-4361-B98E-379F7169E07C}" presName="parentNode1" presStyleLbl="node1" presStyleIdx="0" presStyleCnt="6" custScaleX="116573" custScaleY="291181">
        <dgm:presLayoutVars>
          <dgm:chMax val="1"/>
          <dgm:bulletEnabled val="1"/>
        </dgm:presLayoutVars>
      </dgm:prSet>
      <dgm:spPr/>
      <dgm:t>
        <a:bodyPr/>
        <a:lstStyle/>
        <a:p>
          <a:pPr rtl="1"/>
          <a:endParaRPr lang="ar-SA"/>
        </a:p>
      </dgm:t>
    </dgm:pt>
    <dgm:pt modelId="{FD952D3D-2F03-4D07-8627-DE4D1FEB4A61}" type="pres">
      <dgm:prSet presAssocID="{D5B3C12F-77FA-4361-B98E-379F7169E07C}" presName="connSite1" presStyleCnt="0"/>
      <dgm:spPr/>
    </dgm:pt>
    <dgm:pt modelId="{C117C500-D24B-4659-B6CB-19B7832BE87D}" type="pres">
      <dgm:prSet presAssocID="{90EA35B4-4B92-4C44-AB68-EDD22152BB52}" presName="Name9" presStyleLbl="sibTrans2D1" presStyleIdx="0" presStyleCnt="5"/>
      <dgm:spPr/>
      <dgm:t>
        <a:bodyPr/>
        <a:lstStyle/>
        <a:p>
          <a:pPr rtl="1"/>
          <a:endParaRPr lang="ar-SA"/>
        </a:p>
      </dgm:t>
    </dgm:pt>
    <dgm:pt modelId="{8CB441EE-7D8B-472F-A436-BF5180E1DE5B}" type="pres">
      <dgm:prSet presAssocID="{73202C81-3F3A-4EB8-80E2-9F3CBD100D7A}" presName="composite2" presStyleCnt="0"/>
      <dgm:spPr/>
    </dgm:pt>
    <dgm:pt modelId="{4E178DB9-B721-45D0-9716-FA8BD0FF4137}" type="pres">
      <dgm:prSet presAssocID="{73202C81-3F3A-4EB8-80E2-9F3CBD100D7A}" presName="dummyNode2" presStyleLbl="node1" presStyleIdx="0" presStyleCnt="6"/>
      <dgm:spPr/>
    </dgm:pt>
    <dgm:pt modelId="{739751EE-8BE8-4F51-B4B5-BD87FC98C275}" type="pres">
      <dgm:prSet presAssocID="{73202C81-3F3A-4EB8-80E2-9F3CBD100D7A}" presName="childNode2" presStyleLbl="bgAcc1" presStyleIdx="1" presStyleCnt="6">
        <dgm:presLayoutVars>
          <dgm:bulletEnabled val="1"/>
        </dgm:presLayoutVars>
      </dgm:prSet>
      <dgm:spPr/>
    </dgm:pt>
    <dgm:pt modelId="{1340712A-461C-4A13-B9A3-6EBAB8119B07}" type="pres">
      <dgm:prSet presAssocID="{73202C81-3F3A-4EB8-80E2-9F3CBD100D7A}" presName="childNode2tx" presStyleLbl="bgAcc1" presStyleIdx="1" presStyleCnt="6">
        <dgm:presLayoutVars>
          <dgm:bulletEnabled val="1"/>
        </dgm:presLayoutVars>
      </dgm:prSet>
      <dgm:spPr/>
    </dgm:pt>
    <dgm:pt modelId="{97135F1A-5BB4-40EA-8B89-15C261C64EF0}" type="pres">
      <dgm:prSet presAssocID="{73202C81-3F3A-4EB8-80E2-9F3CBD100D7A}" presName="parentNode2" presStyleLbl="node1" presStyleIdx="1" presStyleCnt="6" custScaleX="191700" custScaleY="341754">
        <dgm:presLayoutVars>
          <dgm:chMax val="0"/>
          <dgm:bulletEnabled val="1"/>
        </dgm:presLayoutVars>
      </dgm:prSet>
      <dgm:spPr/>
      <dgm:t>
        <a:bodyPr/>
        <a:lstStyle/>
        <a:p>
          <a:pPr rtl="1"/>
          <a:endParaRPr lang="ar-SA"/>
        </a:p>
      </dgm:t>
    </dgm:pt>
    <dgm:pt modelId="{C17A6FBA-67A2-497D-8A34-DF24BBE6B548}" type="pres">
      <dgm:prSet presAssocID="{73202C81-3F3A-4EB8-80E2-9F3CBD100D7A}" presName="connSite2" presStyleCnt="0"/>
      <dgm:spPr/>
    </dgm:pt>
    <dgm:pt modelId="{60488FA6-0BF8-459D-AA11-5E94CD7BD17D}" type="pres">
      <dgm:prSet presAssocID="{9B5695B6-C357-4373-BD59-1AE712E279AF}" presName="Name18" presStyleLbl="sibTrans2D1" presStyleIdx="1" presStyleCnt="5"/>
      <dgm:spPr/>
      <dgm:t>
        <a:bodyPr/>
        <a:lstStyle/>
        <a:p>
          <a:pPr rtl="1"/>
          <a:endParaRPr lang="ar-SA"/>
        </a:p>
      </dgm:t>
    </dgm:pt>
    <dgm:pt modelId="{2022BBD5-0C2A-4753-9DAE-F50EAF63D0AA}" type="pres">
      <dgm:prSet presAssocID="{30B6EF67-3E00-4822-B61B-D9450ED2503A}" presName="composite1" presStyleCnt="0"/>
      <dgm:spPr/>
    </dgm:pt>
    <dgm:pt modelId="{000E3AEF-5CBA-47F2-AAD3-9DBB2A272713}" type="pres">
      <dgm:prSet presAssocID="{30B6EF67-3E00-4822-B61B-D9450ED2503A}" presName="dummyNode1" presStyleLbl="node1" presStyleIdx="1" presStyleCnt="6"/>
      <dgm:spPr/>
    </dgm:pt>
    <dgm:pt modelId="{3FBDC241-EAB5-499A-B117-773EE80266D8}" type="pres">
      <dgm:prSet presAssocID="{30B6EF67-3E00-4822-B61B-D9450ED2503A}" presName="childNode1" presStyleLbl="bgAcc1" presStyleIdx="2" presStyleCnt="6">
        <dgm:presLayoutVars>
          <dgm:bulletEnabled val="1"/>
        </dgm:presLayoutVars>
      </dgm:prSet>
      <dgm:spPr/>
    </dgm:pt>
    <dgm:pt modelId="{585FF7F5-BC6F-4EC7-B0D9-1F54F684D33B}" type="pres">
      <dgm:prSet presAssocID="{30B6EF67-3E00-4822-B61B-D9450ED2503A}" presName="childNode1tx" presStyleLbl="bgAcc1" presStyleIdx="2" presStyleCnt="6">
        <dgm:presLayoutVars>
          <dgm:bulletEnabled val="1"/>
        </dgm:presLayoutVars>
      </dgm:prSet>
      <dgm:spPr/>
    </dgm:pt>
    <dgm:pt modelId="{98A2B7A3-3B70-4492-9BE2-6E8483EEA0E4}" type="pres">
      <dgm:prSet presAssocID="{30B6EF67-3E00-4822-B61B-D9450ED2503A}" presName="parentNode1" presStyleLbl="node1" presStyleIdx="2" presStyleCnt="6" custScaleX="182641" custScaleY="312208">
        <dgm:presLayoutVars>
          <dgm:chMax val="1"/>
          <dgm:bulletEnabled val="1"/>
        </dgm:presLayoutVars>
      </dgm:prSet>
      <dgm:spPr/>
      <dgm:t>
        <a:bodyPr/>
        <a:lstStyle/>
        <a:p>
          <a:pPr rtl="1"/>
          <a:endParaRPr lang="ar-SA"/>
        </a:p>
      </dgm:t>
    </dgm:pt>
    <dgm:pt modelId="{AD430642-03C0-493B-95EF-5E933788032B}" type="pres">
      <dgm:prSet presAssocID="{30B6EF67-3E00-4822-B61B-D9450ED2503A}" presName="connSite1" presStyleCnt="0"/>
      <dgm:spPr/>
    </dgm:pt>
    <dgm:pt modelId="{4DB34676-D46B-4538-94C2-FA9A5512CAD0}" type="pres">
      <dgm:prSet presAssocID="{8E73F8AF-7C15-4060-AF9E-C4EFD15393FF}" presName="Name9" presStyleLbl="sibTrans2D1" presStyleIdx="2" presStyleCnt="5"/>
      <dgm:spPr/>
      <dgm:t>
        <a:bodyPr/>
        <a:lstStyle/>
        <a:p>
          <a:pPr rtl="1"/>
          <a:endParaRPr lang="ar-SA"/>
        </a:p>
      </dgm:t>
    </dgm:pt>
    <dgm:pt modelId="{D8C7E471-4383-4D0A-973C-F65AB991A7B4}" type="pres">
      <dgm:prSet presAssocID="{C9EF5778-A18D-4C4D-AAEF-E76E22ADAFC3}" presName="composite2" presStyleCnt="0"/>
      <dgm:spPr/>
    </dgm:pt>
    <dgm:pt modelId="{D1A98FC8-9AF8-445C-A6D2-045BEDFD312F}" type="pres">
      <dgm:prSet presAssocID="{C9EF5778-A18D-4C4D-AAEF-E76E22ADAFC3}" presName="dummyNode2" presStyleLbl="node1" presStyleIdx="2" presStyleCnt="6"/>
      <dgm:spPr/>
    </dgm:pt>
    <dgm:pt modelId="{F8C449A1-CB12-45B3-AAE2-C8199AFF26F7}" type="pres">
      <dgm:prSet presAssocID="{C9EF5778-A18D-4C4D-AAEF-E76E22ADAFC3}" presName="childNode2" presStyleLbl="bgAcc1" presStyleIdx="3" presStyleCnt="6">
        <dgm:presLayoutVars>
          <dgm:bulletEnabled val="1"/>
        </dgm:presLayoutVars>
      </dgm:prSet>
      <dgm:spPr/>
    </dgm:pt>
    <dgm:pt modelId="{118CB603-6634-45FB-A42B-B666BA605C01}" type="pres">
      <dgm:prSet presAssocID="{C9EF5778-A18D-4C4D-AAEF-E76E22ADAFC3}" presName="childNode2tx" presStyleLbl="bgAcc1" presStyleIdx="3" presStyleCnt="6">
        <dgm:presLayoutVars>
          <dgm:bulletEnabled val="1"/>
        </dgm:presLayoutVars>
      </dgm:prSet>
      <dgm:spPr/>
    </dgm:pt>
    <dgm:pt modelId="{BEBB6DF4-F2EF-4A44-8DBF-8D8C02DEAC0E}" type="pres">
      <dgm:prSet presAssocID="{C9EF5778-A18D-4C4D-AAEF-E76E22ADAFC3}" presName="parentNode2" presStyleLbl="node1" presStyleIdx="3" presStyleCnt="6" custScaleX="172964" custScaleY="201123" custLinFactNeighborY="-42010">
        <dgm:presLayoutVars>
          <dgm:chMax val="0"/>
          <dgm:bulletEnabled val="1"/>
        </dgm:presLayoutVars>
      </dgm:prSet>
      <dgm:spPr/>
      <dgm:t>
        <a:bodyPr/>
        <a:lstStyle/>
        <a:p>
          <a:pPr rtl="1"/>
          <a:endParaRPr lang="ar-SA"/>
        </a:p>
      </dgm:t>
    </dgm:pt>
    <dgm:pt modelId="{74A1DDFC-F654-422C-83D3-C550E4628C79}" type="pres">
      <dgm:prSet presAssocID="{C9EF5778-A18D-4C4D-AAEF-E76E22ADAFC3}" presName="connSite2" presStyleCnt="0"/>
      <dgm:spPr/>
    </dgm:pt>
    <dgm:pt modelId="{01CCE911-A60F-4D47-89C2-B66AB3FA2784}" type="pres">
      <dgm:prSet presAssocID="{1FC0A31C-46F8-43F3-AFA4-6F6BB8446059}" presName="Name18" presStyleLbl="sibTrans2D1" presStyleIdx="3" presStyleCnt="5"/>
      <dgm:spPr/>
      <dgm:t>
        <a:bodyPr/>
        <a:lstStyle/>
        <a:p>
          <a:pPr rtl="1"/>
          <a:endParaRPr lang="ar-SA"/>
        </a:p>
      </dgm:t>
    </dgm:pt>
    <dgm:pt modelId="{F83ACE71-1A2E-4637-B022-200C69A187F5}" type="pres">
      <dgm:prSet presAssocID="{E56BB6E6-C849-461D-A6CD-3E4668301171}" presName="composite1" presStyleCnt="0"/>
      <dgm:spPr/>
    </dgm:pt>
    <dgm:pt modelId="{E237987D-8777-42DC-8D7B-3F2CB2D68982}" type="pres">
      <dgm:prSet presAssocID="{E56BB6E6-C849-461D-A6CD-3E4668301171}" presName="dummyNode1" presStyleLbl="node1" presStyleIdx="3" presStyleCnt="6"/>
      <dgm:spPr/>
    </dgm:pt>
    <dgm:pt modelId="{0C72F829-2D16-4BB0-87C3-57F186AE35E0}" type="pres">
      <dgm:prSet presAssocID="{E56BB6E6-C849-461D-A6CD-3E4668301171}" presName="childNode1" presStyleLbl="bgAcc1" presStyleIdx="4" presStyleCnt="6">
        <dgm:presLayoutVars>
          <dgm:bulletEnabled val="1"/>
        </dgm:presLayoutVars>
      </dgm:prSet>
      <dgm:spPr/>
    </dgm:pt>
    <dgm:pt modelId="{853B16EE-142D-4AC6-9F6B-34547201989C}" type="pres">
      <dgm:prSet presAssocID="{E56BB6E6-C849-461D-A6CD-3E4668301171}" presName="childNode1tx" presStyleLbl="bgAcc1" presStyleIdx="4" presStyleCnt="6">
        <dgm:presLayoutVars>
          <dgm:bulletEnabled val="1"/>
        </dgm:presLayoutVars>
      </dgm:prSet>
      <dgm:spPr/>
    </dgm:pt>
    <dgm:pt modelId="{A0447810-46A5-4419-AB64-4E4355ECA437}" type="pres">
      <dgm:prSet presAssocID="{E56BB6E6-C849-461D-A6CD-3E4668301171}" presName="parentNode1" presStyleLbl="node1" presStyleIdx="4" presStyleCnt="6" custScaleX="163327" custScaleY="485253" custLinFactNeighborY="57637">
        <dgm:presLayoutVars>
          <dgm:chMax val="1"/>
          <dgm:bulletEnabled val="1"/>
        </dgm:presLayoutVars>
      </dgm:prSet>
      <dgm:spPr/>
      <dgm:t>
        <a:bodyPr/>
        <a:lstStyle/>
        <a:p>
          <a:pPr rtl="1"/>
          <a:endParaRPr lang="ar-SA"/>
        </a:p>
      </dgm:t>
    </dgm:pt>
    <dgm:pt modelId="{D4C7286C-4A0F-4CCC-AED0-76B8316CB276}" type="pres">
      <dgm:prSet presAssocID="{E56BB6E6-C849-461D-A6CD-3E4668301171}" presName="connSite1" presStyleCnt="0"/>
      <dgm:spPr/>
    </dgm:pt>
    <dgm:pt modelId="{B5761569-CEFF-43BD-9EBE-AEAA74A34BB3}" type="pres">
      <dgm:prSet presAssocID="{652EF260-6744-46F1-8E51-073BE001654E}" presName="Name9" presStyleLbl="sibTrans2D1" presStyleIdx="4" presStyleCnt="5"/>
      <dgm:spPr/>
      <dgm:t>
        <a:bodyPr/>
        <a:lstStyle/>
        <a:p>
          <a:pPr rtl="1"/>
          <a:endParaRPr lang="ar-SA"/>
        </a:p>
      </dgm:t>
    </dgm:pt>
    <dgm:pt modelId="{C3F60A41-CFB0-43C6-83F6-6BDD479FE7B2}" type="pres">
      <dgm:prSet presAssocID="{3035AADA-B462-4D3A-A304-A2969445A4A4}" presName="composite2" presStyleCnt="0"/>
      <dgm:spPr/>
    </dgm:pt>
    <dgm:pt modelId="{1F32E9F2-E0C0-48E7-B525-E13F0F80E0FA}" type="pres">
      <dgm:prSet presAssocID="{3035AADA-B462-4D3A-A304-A2969445A4A4}" presName="dummyNode2" presStyleLbl="node1" presStyleIdx="4" presStyleCnt="6"/>
      <dgm:spPr/>
    </dgm:pt>
    <dgm:pt modelId="{75D77B2D-C958-4EDE-BF4E-FCB5AF91FF96}" type="pres">
      <dgm:prSet presAssocID="{3035AADA-B462-4D3A-A304-A2969445A4A4}" presName="childNode2" presStyleLbl="bgAcc1" presStyleIdx="5" presStyleCnt="6">
        <dgm:presLayoutVars>
          <dgm:bulletEnabled val="1"/>
        </dgm:presLayoutVars>
      </dgm:prSet>
      <dgm:spPr/>
    </dgm:pt>
    <dgm:pt modelId="{478BD51A-DA31-40C1-A773-03483043852A}" type="pres">
      <dgm:prSet presAssocID="{3035AADA-B462-4D3A-A304-A2969445A4A4}" presName="childNode2tx" presStyleLbl="bgAcc1" presStyleIdx="5" presStyleCnt="6">
        <dgm:presLayoutVars>
          <dgm:bulletEnabled val="1"/>
        </dgm:presLayoutVars>
      </dgm:prSet>
      <dgm:spPr/>
    </dgm:pt>
    <dgm:pt modelId="{07A0CFF4-6052-431C-A2AD-902F1A6FA237}" type="pres">
      <dgm:prSet presAssocID="{3035AADA-B462-4D3A-A304-A2969445A4A4}" presName="parentNode2" presStyleLbl="node1" presStyleIdx="5" presStyleCnt="6" custScaleX="202318" custScaleY="425070">
        <dgm:presLayoutVars>
          <dgm:chMax val="0"/>
          <dgm:bulletEnabled val="1"/>
        </dgm:presLayoutVars>
      </dgm:prSet>
      <dgm:spPr/>
      <dgm:t>
        <a:bodyPr/>
        <a:lstStyle/>
        <a:p>
          <a:pPr rtl="1"/>
          <a:endParaRPr lang="ar-SA"/>
        </a:p>
      </dgm:t>
    </dgm:pt>
    <dgm:pt modelId="{1D336286-CE73-4877-984B-22FD6B67F035}" type="pres">
      <dgm:prSet presAssocID="{3035AADA-B462-4D3A-A304-A2969445A4A4}" presName="connSite2" presStyleCnt="0"/>
      <dgm:spPr/>
    </dgm:pt>
  </dgm:ptLst>
  <dgm:cxnLst>
    <dgm:cxn modelId="{A549CDF1-BC58-4AEC-A2C9-60428664EFA1}" type="presOf" srcId="{1FC0A31C-46F8-43F3-AFA4-6F6BB8446059}" destId="{01CCE911-A60F-4D47-89C2-B66AB3FA2784}" srcOrd="0" destOrd="0" presId="urn:microsoft.com/office/officeart/2005/8/layout/hProcess4"/>
    <dgm:cxn modelId="{6C0E7855-4F46-43A4-916E-7C50A0A7C256}" srcId="{4F53DBDB-CB6C-45B2-9A8F-637DC874F90A}" destId="{C9EF5778-A18D-4C4D-AAEF-E76E22ADAFC3}" srcOrd="3" destOrd="0" parTransId="{1162F242-1867-4B94-ABD9-7E3E2D0DE092}" sibTransId="{1FC0A31C-46F8-43F3-AFA4-6F6BB8446059}"/>
    <dgm:cxn modelId="{2D3C4E6C-A10B-4705-B1C0-8DC907BCB221}" srcId="{4F53DBDB-CB6C-45B2-9A8F-637DC874F90A}" destId="{3035AADA-B462-4D3A-A304-A2969445A4A4}" srcOrd="5" destOrd="0" parTransId="{0E3FF128-FFFC-43E8-B9E8-1122B20580D3}" sibTransId="{FC71A753-8DD7-47B7-8E20-6F4E81449539}"/>
    <dgm:cxn modelId="{D2DE518B-BC66-4855-8614-AAB80A69D005}" type="presOf" srcId="{E56BB6E6-C849-461D-A6CD-3E4668301171}" destId="{A0447810-46A5-4419-AB64-4E4355ECA437}" srcOrd="0" destOrd="0" presId="urn:microsoft.com/office/officeart/2005/8/layout/hProcess4"/>
    <dgm:cxn modelId="{65346F6A-9FA5-4407-8B13-33992A86203C}" type="presOf" srcId="{652EF260-6744-46F1-8E51-073BE001654E}" destId="{B5761569-CEFF-43BD-9EBE-AEAA74A34BB3}" srcOrd="0" destOrd="0" presId="urn:microsoft.com/office/officeart/2005/8/layout/hProcess4"/>
    <dgm:cxn modelId="{5B45FBD2-0823-494B-B4AF-D894E0EB8DEC}" srcId="{4F53DBDB-CB6C-45B2-9A8F-637DC874F90A}" destId="{E56BB6E6-C849-461D-A6CD-3E4668301171}" srcOrd="4" destOrd="0" parTransId="{C963F216-B4B8-4065-8F09-4E1152F1F459}" sibTransId="{652EF260-6744-46F1-8E51-073BE001654E}"/>
    <dgm:cxn modelId="{88142DE8-A378-474B-A765-E3D9A496050B}" type="presOf" srcId="{9B5695B6-C357-4373-BD59-1AE712E279AF}" destId="{60488FA6-0BF8-459D-AA11-5E94CD7BD17D}" srcOrd="0" destOrd="0" presId="urn:microsoft.com/office/officeart/2005/8/layout/hProcess4"/>
    <dgm:cxn modelId="{4C9557BB-3CB4-408D-AA77-CA31D578756F}" type="presOf" srcId="{4F53DBDB-CB6C-45B2-9A8F-637DC874F90A}" destId="{CAAA3949-56A1-4065-8400-3F6677481D25}" srcOrd="0" destOrd="0" presId="urn:microsoft.com/office/officeart/2005/8/layout/hProcess4"/>
    <dgm:cxn modelId="{4BBE5C1D-A5B2-40E5-9D28-181A283B6B72}" type="presOf" srcId="{90EA35B4-4B92-4C44-AB68-EDD22152BB52}" destId="{C117C500-D24B-4659-B6CB-19B7832BE87D}" srcOrd="0" destOrd="0" presId="urn:microsoft.com/office/officeart/2005/8/layout/hProcess4"/>
    <dgm:cxn modelId="{E81DBCFB-AF93-4309-AA59-09E18DA2B58A}" type="presOf" srcId="{30B6EF67-3E00-4822-B61B-D9450ED2503A}" destId="{98A2B7A3-3B70-4492-9BE2-6E8483EEA0E4}" srcOrd="0" destOrd="0" presId="urn:microsoft.com/office/officeart/2005/8/layout/hProcess4"/>
    <dgm:cxn modelId="{A3075DB7-834F-461D-A584-4C705F10E466}" type="presOf" srcId="{3035AADA-B462-4D3A-A304-A2969445A4A4}" destId="{07A0CFF4-6052-431C-A2AD-902F1A6FA237}" srcOrd="0" destOrd="0" presId="urn:microsoft.com/office/officeart/2005/8/layout/hProcess4"/>
    <dgm:cxn modelId="{129B98FA-8116-4B2D-B7B3-9C00041F6E91}" type="presOf" srcId="{D5B3C12F-77FA-4361-B98E-379F7169E07C}" destId="{F6B856EE-5E36-4503-9DBA-79CFCBDE4B06}" srcOrd="0" destOrd="0" presId="urn:microsoft.com/office/officeart/2005/8/layout/hProcess4"/>
    <dgm:cxn modelId="{6C6CAF81-A68B-44DE-AC79-A587D145FB5A}" type="presOf" srcId="{C9EF5778-A18D-4C4D-AAEF-E76E22ADAFC3}" destId="{BEBB6DF4-F2EF-4A44-8DBF-8D8C02DEAC0E}" srcOrd="0" destOrd="0" presId="urn:microsoft.com/office/officeart/2005/8/layout/hProcess4"/>
    <dgm:cxn modelId="{9239BA7B-10C6-42B7-BB28-214AE35EE853}" srcId="{4F53DBDB-CB6C-45B2-9A8F-637DC874F90A}" destId="{30B6EF67-3E00-4822-B61B-D9450ED2503A}" srcOrd="2" destOrd="0" parTransId="{C7D77387-49E7-4015-8812-A6A5C3A26086}" sibTransId="{8E73F8AF-7C15-4060-AF9E-C4EFD15393FF}"/>
    <dgm:cxn modelId="{516119AF-6FA0-4E40-975B-0FEB05F9B0A2}" srcId="{4F53DBDB-CB6C-45B2-9A8F-637DC874F90A}" destId="{73202C81-3F3A-4EB8-80E2-9F3CBD100D7A}" srcOrd="1" destOrd="0" parTransId="{CFCF1CFE-57BD-4328-83E7-AF8A825895A4}" sibTransId="{9B5695B6-C357-4373-BD59-1AE712E279AF}"/>
    <dgm:cxn modelId="{3ABF918D-B3B0-4BDE-B7B8-14C5D42F6365}" type="presOf" srcId="{8E73F8AF-7C15-4060-AF9E-C4EFD15393FF}" destId="{4DB34676-D46B-4538-94C2-FA9A5512CAD0}" srcOrd="0" destOrd="0" presId="urn:microsoft.com/office/officeart/2005/8/layout/hProcess4"/>
    <dgm:cxn modelId="{88288026-4198-48CA-B744-EAE78B0D8FF1}" srcId="{4F53DBDB-CB6C-45B2-9A8F-637DC874F90A}" destId="{D5B3C12F-77FA-4361-B98E-379F7169E07C}" srcOrd="0" destOrd="0" parTransId="{59AE1DA6-88A7-450A-9A2A-32C2A9211A04}" sibTransId="{90EA35B4-4B92-4C44-AB68-EDD22152BB52}"/>
    <dgm:cxn modelId="{BF3F84D6-A79D-423E-9F47-E28548E888EB}" type="presOf" srcId="{73202C81-3F3A-4EB8-80E2-9F3CBD100D7A}" destId="{97135F1A-5BB4-40EA-8B89-15C261C64EF0}" srcOrd="0" destOrd="0" presId="urn:microsoft.com/office/officeart/2005/8/layout/hProcess4"/>
    <dgm:cxn modelId="{6FF77648-A1D2-48F5-9B8D-10AF07E283E1}" type="presParOf" srcId="{CAAA3949-56A1-4065-8400-3F6677481D25}" destId="{930FD881-CBED-4275-AFCC-FA294C1A9390}" srcOrd="0" destOrd="0" presId="urn:microsoft.com/office/officeart/2005/8/layout/hProcess4"/>
    <dgm:cxn modelId="{5FE3BCD2-307C-494F-AC86-3C1826891EF7}" type="presParOf" srcId="{CAAA3949-56A1-4065-8400-3F6677481D25}" destId="{C32B22AE-210D-471D-A258-3353F6EA2427}" srcOrd="1" destOrd="0" presId="urn:microsoft.com/office/officeart/2005/8/layout/hProcess4"/>
    <dgm:cxn modelId="{FCDB2DF1-B8E4-4F90-AAF5-C765A40A6B1F}" type="presParOf" srcId="{CAAA3949-56A1-4065-8400-3F6677481D25}" destId="{600FEC27-EF12-4A28-A5D9-3E14C9907FA2}" srcOrd="2" destOrd="0" presId="urn:microsoft.com/office/officeart/2005/8/layout/hProcess4"/>
    <dgm:cxn modelId="{E5AC9CBD-E2A1-4D02-AC18-9D53B7595D5B}" type="presParOf" srcId="{600FEC27-EF12-4A28-A5D9-3E14C9907FA2}" destId="{00730656-A115-4DC5-BF01-F1F27932EAB1}" srcOrd="0" destOrd="0" presId="urn:microsoft.com/office/officeart/2005/8/layout/hProcess4"/>
    <dgm:cxn modelId="{42D945C0-F2AE-42AF-994B-5F4D19F8DC8D}" type="presParOf" srcId="{00730656-A115-4DC5-BF01-F1F27932EAB1}" destId="{9C858EFB-F9CD-40FD-8752-60A6BD730657}" srcOrd="0" destOrd="0" presId="urn:microsoft.com/office/officeart/2005/8/layout/hProcess4"/>
    <dgm:cxn modelId="{ADB47099-AFA2-4318-91E8-88E3B6946448}" type="presParOf" srcId="{00730656-A115-4DC5-BF01-F1F27932EAB1}" destId="{475C6B1A-4579-4C52-A47A-55A68FF820A3}" srcOrd="1" destOrd="0" presId="urn:microsoft.com/office/officeart/2005/8/layout/hProcess4"/>
    <dgm:cxn modelId="{51EBC3F9-CC20-4672-8D4D-193283399105}" type="presParOf" srcId="{00730656-A115-4DC5-BF01-F1F27932EAB1}" destId="{9BAFFD5C-2FBD-43EB-A479-CA64425A2CBE}" srcOrd="2" destOrd="0" presId="urn:microsoft.com/office/officeart/2005/8/layout/hProcess4"/>
    <dgm:cxn modelId="{9784E42D-E101-4E52-9452-FEC814438166}" type="presParOf" srcId="{00730656-A115-4DC5-BF01-F1F27932EAB1}" destId="{F6B856EE-5E36-4503-9DBA-79CFCBDE4B06}" srcOrd="3" destOrd="0" presId="urn:microsoft.com/office/officeart/2005/8/layout/hProcess4"/>
    <dgm:cxn modelId="{3EE031B6-DF49-4B71-AF14-19C92BCFA0EB}" type="presParOf" srcId="{00730656-A115-4DC5-BF01-F1F27932EAB1}" destId="{FD952D3D-2F03-4D07-8627-DE4D1FEB4A61}" srcOrd="4" destOrd="0" presId="urn:microsoft.com/office/officeart/2005/8/layout/hProcess4"/>
    <dgm:cxn modelId="{B8E54109-3305-4A53-B699-75C9C746A546}" type="presParOf" srcId="{600FEC27-EF12-4A28-A5D9-3E14C9907FA2}" destId="{C117C500-D24B-4659-B6CB-19B7832BE87D}" srcOrd="1" destOrd="0" presId="urn:microsoft.com/office/officeart/2005/8/layout/hProcess4"/>
    <dgm:cxn modelId="{7CCBBB67-01D9-42CC-9DE1-7AEFBE1A3C28}" type="presParOf" srcId="{600FEC27-EF12-4A28-A5D9-3E14C9907FA2}" destId="{8CB441EE-7D8B-472F-A436-BF5180E1DE5B}" srcOrd="2" destOrd="0" presId="urn:microsoft.com/office/officeart/2005/8/layout/hProcess4"/>
    <dgm:cxn modelId="{77060559-C482-4E20-8E67-FBF1DBB6508D}" type="presParOf" srcId="{8CB441EE-7D8B-472F-A436-BF5180E1DE5B}" destId="{4E178DB9-B721-45D0-9716-FA8BD0FF4137}" srcOrd="0" destOrd="0" presId="urn:microsoft.com/office/officeart/2005/8/layout/hProcess4"/>
    <dgm:cxn modelId="{A95BC061-8F44-49C9-9148-8B099389376C}" type="presParOf" srcId="{8CB441EE-7D8B-472F-A436-BF5180E1DE5B}" destId="{739751EE-8BE8-4F51-B4B5-BD87FC98C275}" srcOrd="1" destOrd="0" presId="urn:microsoft.com/office/officeart/2005/8/layout/hProcess4"/>
    <dgm:cxn modelId="{015445B4-9391-4EBA-B592-89C79F3A5E2F}" type="presParOf" srcId="{8CB441EE-7D8B-472F-A436-BF5180E1DE5B}" destId="{1340712A-461C-4A13-B9A3-6EBAB8119B07}" srcOrd="2" destOrd="0" presId="urn:microsoft.com/office/officeart/2005/8/layout/hProcess4"/>
    <dgm:cxn modelId="{4994B741-A4A1-40C6-B49E-8EB369DD6F50}" type="presParOf" srcId="{8CB441EE-7D8B-472F-A436-BF5180E1DE5B}" destId="{97135F1A-5BB4-40EA-8B89-15C261C64EF0}" srcOrd="3" destOrd="0" presId="urn:microsoft.com/office/officeart/2005/8/layout/hProcess4"/>
    <dgm:cxn modelId="{927A2A48-1735-49C7-B67D-E420F60018A9}" type="presParOf" srcId="{8CB441EE-7D8B-472F-A436-BF5180E1DE5B}" destId="{C17A6FBA-67A2-497D-8A34-DF24BBE6B548}" srcOrd="4" destOrd="0" presId="urn:microsoft.com/office/officeart/2005/8/layout/hProcess4"/>
    <dgm:cxn modelId="{C4C13973-61C9-409C-9FD5-4F8AA6F4677D}" type="presParOf" srcId="{600FEC27-EF12-4A28-A5D9-3E14C9907FA2}" destId="{60488FA6-0BF8-459D-AA11-5E94CD7BD17D}" srcOrd="3" destOrd="0" presId="urn:microsoft.com/office/officeart/2005/8/layout/hProcess4"/>
    <dgm:cxn modelId="{59F7C998-DFC3-43EC-9573-0BCD9E654B71}" type="presParOf" srcId="{600FEC27-EF12-4A28-A5D9-3E14C9907FA2}" destId="{2022BBD5-0C2A-4753-9DAE-F50EAF63D0AA}" srcOrd="4" destOrd="0" presId="urn:microsoft.com/office/officeart/2005/8/layout/hProcess4"/>
    <dgm:cxn modelId="{09612777-20E9-4956-AE41-75A073280491}" type="presParOf" srcId="{2022BBD5-0C2A-4753-9DAE-F50EAF63D0AA}" destId="{000E3AEF-5CBA-47F2-AAD3-9DBB2A272713}" srcOrd="0" destOrd="0" presId="urn:microsoft.com/office/officeart/2005/8/layout/hProcess4"/>
    <dgm:cxn modelId="{38961B62-EB69-4F94-AA80-29C9DEF8F50C}" type="presParOf" srcId="{2022BBD5-0C2A-4753-9DAE-F50EAF63D0AA}" destId="{3FBDC241-EAB5-499A-B117-773EE80266D8}" srcOrd="1" destOrd="0" presId="urn:microsoft.com/office/officeart/2005/8/layout/hProcess4"/>
    <dgm:cxn modelId="{2B925CF1-CED4-4751-903E-75C1F905151B}" type="presParOf" srcId="{2022BBD5-0C2A-4753-9DAE-F50EAF63D0AA}" destId="{585FF7F5-BC6F-4EC7-B0D9-1F54F684D33B}" srcOrd="2" destOrd="0" presId="urn:microsoft.com/office/officeart/2005/8/layout/hProcess4"/>
    <dgm:cxn modelId="{6D2AFBD1-B582-4AF5-871A-F6A18CFBBBD2}" type="presParOf" srcId="{2022BBD5-0C2A-4753-9DAE-F50EAF63D0AA}" destId="{98A2B7A3-3B70-4492-9BE2-6E8483EEA0E4}" srcOrd="3" destOrd="0" presId="urn:microsoft.com/office/officeart/2005/8/layout/hProcess4"/>
    <dgm:cxn modelId="{E33D7E77-36AC-453A-8EFF-695566C09E66}" type="presParOf" srcId="{2022BBD5-0C2A-4753-9DAE-F50EAF63D0AA}" destId="{AD430642-03C0-493B-95EF-5E933788032B}" srcOrd="4" destOrd="0" presId="urn:microsoft.com/office/officeart/2005/8/layout/hProcess4"/>
    <dgm:cxn modelId="{1600FDE4-814D-4B08-AA07-C77CFB34C219}" type="presParOf" srcId="{600FEC27-EF12-4A28-A5D9-3E14C9907FA2}" destId="{4DB34676-D46B-4538-94C2-FA9A5512CAD0}" srcOrd="5" destOrd="0" presId="urn:microsoft.com/office/officeart/2005/8/layout/hProcess4"/>
    <dgm:cxn modelId="{60BE96FE-8D16-4D29-A6C5-C7D0E0D44F6C}" type="presParOf" srcId="{600FEC27-EF12-4A28-A5D9-3E14C9907FA2}" destId="{D8C7E471-4383-4D0A-973C-F65AB991A7B4}" srcOrd="6" destOrd="0" presId="urn:microsoft.com/office/officeart/2005/8/layout/hProcess4"/>
    <dgm:cxn modelId="{F838852E-0C90-407A-8944-38F3815DA3DD}" type="presParOf" srcId="{D8C7E471-4383-4D0A-973C-F65AB991A7B4}" destId="{D1A98FC8-9AF8-445C-A6D2-045BEDFD312F}" srcOrd="0" destOrd="0" presId="urn:microsoft.com/office/officeart/2005/8/layout/hProcess4"/>
    <dgm:cxn modelId="{98B88286-2F0B-40BE-9527-D228FA48AB56}" type="presParOf" srcId="{D8C7E471-4383-4D0A-973C-F65AB991A7B4}" destId="{F8C449A1-CB12-45B3-AAE2-C8199AFF26F7}" srcOrd="1" destOrd="0" presId="urn:microsoft.com/office/officeart/2005/8/layout/hProcess4"/>
    <dgm:cxn modelId="{161D915B-F1E2-477D-8645-6F932E5F82CB}" type="presParOf" srcId="{D8C7E471-4383-4D0A-973C-F65AB991A7B4}" destId="{118CB603-6634-45FB-A42B-B666BA605C01}" srcOrd="2" destOrd="0" presId="urn:microsoft.com/office/officeart/2005/8/layout/hProcess4"/>
    <dgm:cxn modelId="{BB19A2B8-37BA-4BEA-8B30-D3223AE0D628}" type="presParOf" srcId="{D8C7E471-4383-4D0A-973C-F65AB991A7B4}" destId="{BEBB6DF4-F2EF-4A44-8DBF-8D8C02DEAC0E}" srcOrd="3" destOrd="0" presId="urn:microsoft.com/office/officeart/2005/8/layout/hProcess4"/>
    <dgm:cxn modelId="{4C123D3D-C526-4292-BE22-3C6B7AC26F6F}" type="presParOf" srcId="{D8C7E471-4383-4D0A-973C-F65AB991A7B4}" destId="{74A1DDFC-F654-422C-83D3-C550E4628C79}" srcOrd="4" destOrd="0" presId="urn:microsoft.com/office/officeart/2005/8/layout/hProcess4"/>
    <dgm:cxn modelId="{C2B4C3AD-EDEB-4C27-8070-C6DC093DF164}" type="presParOf" srcId="{600FEC27-EF12-4A28-A5D9-3E14C9907FA2}" destId="{01CCE911-A60F-4D47-89C2-B66AB3FA2784}" srcOrd="7" destOrd="0" presId="urn:microsoft.com/office/officeart/2005/8/layout/hProcess4"/>
    <dgm:cxn modelId="{EC4F3EF6-A809-481E-8AC4-402B37D37C7D}" type="presParOf" srcId="{600FEC27-EF12-4A28-A5D9-3E14C9907FA2}" destId="{F83ACE71-1A2E-4637-B022-200C69A187F5}" srcOrd="8" destOrd="0" presId="urn:microsoft.com/office/officeart/2005/8/layout/hProcess4"/>
    <dgm:cxn modelId="{2A24A135-4D01-46C4-A648-219B292B5A65}" type="presParOf" srcId="{F83ACE71-1A2E-4637-B022-200C69A187F5}" destId="{E237987D-8777-42DC-8D7B-3F2CB2D68982}" srcOrd="0" destOrd="0" presId="urn:microsoft.com/office/officeart/2005/8/layout/hProcess4"/>
    <dgm:cxn modelId="{9624BFA8-38EE-468B-A50A-7A6965490EA9}" type="presParOf" srcId="{F83ACE71-1A2E-4637-B022-200C69A187F5}" destId="{0C72F829-2D16-4BB0-87C3-57F186AE35E0}" srcOrd="1" destOrd="0" presId="urn:microsoft.com/office/officeart/2005/8/layout/hProcess4"/>
    <dgm:cxn modelId="{76F3165E-2CB6-408A-9530-E0B4AD7BA12F}" type="presParOf" srcId="{F83ACE71-1A2E-4637-B022-200C69A187F5}" destId="{853B16EE-142D-4AC6-9F6B-34547201989C}" srcOrd="2" destOrd="0" presId="urn:microsoft.com/office/officeart/2005/8/layout/hProcess4"/>
    <dgm:cxn modelId="{89324E99-AC55-48A9-AA74-88119A555058}" type="presParOf" srcId="{F83ACE71-1A2E-4637-B022-200C69A187F5}" destId="{A0447810-46A5-4419-AB64-4E4355ECA437}" srcOrd="3" destOrd="0" presId="urn:microsoft.com/office/officeart/2005/8/layout/hProcess4"/>
    <dgm:cxn modelId="{81BBB29E-223C-46C1-A13C-D1DD7802B438}" type="presParOf" srcId="{F83ACE71-1A2E-4637-B022-200C69A187F5}" destId="{D4C7286C-4A0F-4CCC-AED0-76B8316CB276}" srcOrd="4" destOrd="0" presId="urn:microsoft.com/office/officeart/2005/8/layout/hProcess4"/>
    <dgm:cxn modelId="{411E2D95-BFCD-4495-B875-C93BB9F1E025}" type="presParOf" srcId="{600FEC27-EF12-4A28-A5D9-3E14C9907FA2}" destId="{B5761569-CEFF-43BD-9EBE-AEAA74A34BB3}" srcOrd="9" destOrd="0" presId="urn:microsoft.com/office/officeart/2005/8/layout/hProcess4"/>
    <dgm:cxn modelId="{EA5F6FAD-E3BD-4DD0-A34C-6A9A61C0257C}" type="presParOf" srcId="{600FEC27-EF12-4A28-A5D9-3E14C9907FA2}" destId="{C3F60A41-CFB0-43C6-83F6-6BDD479FE7B2}" srcOrd="10" destOrd="0" presId="urn:microsoft.com/office/officeart/2005/8/layout/hProcess4"/>
    <dgm:cxn modelId="{4EBD24BF-AB6C-4437-873C-254AE0775CD5}" type="presParOf" srcId="{C3F60A41-CFB0-43C6-83F6-6BDD479FE7B2}" destId="{1F32E9F2-E0C0-48E7-B525-E13F0F80E0FA}" srcOrd="0" destOrd="0" presId="urn:microsoft.com/office/officeart/2005/8/layout/hProcess4"/>
    <dgm:cxn modelId="{DB199B55-0C23-4C44-94D7-82BEA797E75D}" type="presParOf" srcId="{C3F60A41-CFB0-43C6-83F6-6BDD479FE7B2}" destId="{75D77B2D-C958-4EDE-BF4E-FCB5AF91FF96}" srcOrd="1" destOrd="0" presId="urn:microsoft.com/office/officeart/2005/8/layout/hProcess4"/>
    <dgm:cxn modelId="{48909125-76AF-448F-8EBF-ED5BEC62898A}" type="presParOf" srcId="{C3F60A41-CFB0-43C6-83F6-6BDD479FE7B2}" destId="{478BD51A-DA31-40C1-A773-03483043852A}" srcOrd="2" destOrd="0" presId="urn:microsoft.com/office/officeart/2005/8/layout/hProcess4"/>
    <dgm:cxn modelId="{899AD8A2-8584-49C1-AC44-3244DE1D36AB}" type="presParOf" srcId="{C3F60A41-CFB0-43C6-83F6-6BDD479FE7B2}" destId="{07A0CFF4-6052-431C-A2AD-902F1A6FA237}" srcOrd="3" destOrd="0" presId="urn:microsoft.com/office/officeart/2005/8/layout/hProcess4"/>
    <dgm:cxn modelId="{F03E589A-E857-4CC4-A17A-1AFDF14DD656}" type="presParOf" srcId="{C3F60A41-CFB0-43C6-83F6-6BDD479FE7B2}" destId="{1D336286-CE73-4877-984B-22FD6B67F035}"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B05CB7-F7EC-48C6-97B8-85F580FB017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82EFCD1D-B504-41B2-99EB-B9374A78E73F}">
      <dgm:prSet phldrT="[Text]" custT="1"/>
      <dgm:spPr/>
      <dgm:t>
        <a:bodyPr/>
        <a:lstStyle/>
        <a:p>
          <a:r>
            <a:rPr lang="en-GB" sz="2800" b="1" dirty="0" smtClean="0">
              <a:latin typeface="Calibri" panose="020F0502020204030204" pitchFamily="34" charset="0"/>
              <a:cs typeface="Calibri" panose="020F0502020204030204" pitchFamily="34" charset="0"/>
            </a:rPr>
            <a:t>Calculate actual cost of each academic program</a:t>
          </a:r>
          <a:endParaRPr lang="en-GB" sz="2800" b="1" dirty="0">
            <a:latin typeface="Calibri" panose="020F0502020204030204" pitchFamily="34" charset="0"/>
            <a:cs typeface="Calibri" panose="020F0502020204030204" pitchFamily="34" charset="0"/>
          </a:endParaRPr>
        </a:p>
      </dgm:t>
    </dgm:pt>
    <dgm:pt modelId="{1C2EC008-A34B-4526-9380-1F502DF48B47}" type="parTrans" cxnId="{CAC80A63-D05E-4D1E-AC8D-666CBBF226FC}">
      <dgm:prSet/>
      <dgm:spPr/>
      <dgm:t>
        <a:bodyPr/>
        <a:lstStyle/>
        <a:p>
          <a:endParaRPr lang="en-GB"/>
        </a:p>
      </dgm:t>
    </dgm:pt>
    <dgm:pt modelId="{FE924C4E-D55B-44D4-BD64-625B153A709F}" type="sibTrans" cxnId="{CAC80A63-D05E-4D1E-AC8D-666CBBF226FC}">
      <dgm:prSet/>
      <dgm:spPr/>
      <dgm:t>
        <a:bodyPr/>
        <a:lstStyle/>
        <a:p>
          <a:endParaRPr lang="en-GB"/>
        </a:p>
      </dgm:t>
    </dgm:pt>
    <dgm:pt modelId="{F9023B36-C622-41A7-944E-4BD6324156D5}">
      <dgm:prSet phldrT="[Text]" custT="1"/>
      <dgm:spPr/>
      <dgm:t>
        <a:bodyPr/>
        <a:lstStyle/>
        <a:p>
          <a:r>
            <a:rPr lang="en-GB" sz="2800" b="1" dirty="0" smtClean="0">
              <a:latin typeface="Calibri" panose="020F0502020204030204" pitchFamily="34" charset="0"/>
              <a:cs typeface="Calibri" panose="020F0502020204030204" pitchFamily="34" charset="0"/>
            </a:rPr>
            <a:t>Invite accredited  International and National Universities (state &amp; private) to  offer places according to a competitive scheme</a:t>
          </a:r>
          <a:endParaRPr lang="en-GB" sz="2800" b="1" dirty="0">
            <a:latin typeface="Calibri" panose="020F0502020204030204" pitchFamily="34" charset="0"/>
            <a:cs typeface="Calibri" panose="020F0502020204030204" pitchFamily="34" charset="0"/>
          </a:endParaRPr>
        </a:p>
      </dgm:t>
    </dgm:pt>
    <dgm:pt modelId="{1F5D5683-5FAB-47DE-BE00-5024112ED9DA}" type="parTrans" cxnId="{9A4A9012-FA73-4025-BEE8-6821E96B770E}">
      <dgm:prSet/>
      <dgm:spPr/>
      <dgm:t>
        <a:bodyPr/>
        <a:lstStyle/>
        <a:p>
          <a:endParaRPr lang="en-GB"/>
        </a:p>
      </dgm:t>
    </dgm:pt>
    <dgm:pt modelId="{7B180075-C6EF-47A4-8981-58FB58A5FD3F}" type="sibTrans" cxnId="{9A4A9012-FA73-4025-BEE8-6821E96B770E}">
      <dgm:prSet/>
      <dgm:spPr/>
      <dgm:t>
        <a:bodyPr/>
        <a:lstStyle/>
        <a:p>
          <a:endParaRPr lang="en-GB"/>
        </a:p>
      </dgm:t>
    </dgm:pt>
    <dgm:pt modelId="{6A0CE544-60AC-455B-9C5A-C018CE460B0E}">
      <dgm:prSet phldrT="[Text]" custT="1"/>
      <dgm:spPr/>
      <dgm:t>
        <a:bodyPr/>
        <a:lstStyle/>
        <a:p>
          <a:r>
            <a:rPr lang="en-GB" sz="3200" b="1" dirty="0" smtClean="0">
              <a:latin typeface="Calibri" panose="020F0502020204030204" pitchFamily="34" charset="0"/>
              <a:cs typeface="Calibri" panose="020F0502020204030204" pitchFamily="34" charset="0"/>
            </a:rPr>
            <a:t>Invite Baccalaureate students to apply </a:t>
          </a:r>
          <a:endParaRPr lang="en-GB" sz="3200" b="1" dirty="0">
            <a:latin typeface="Calibri" panose="020F0502020204030204" pitchFamily="34" charset="0"/>
            <a:cs typeface="Calibri" panose="020F0502020204030204" pitchFamily="34" charset="0"/>
          </a:endParaRPr>
        </a:p>
      </dgm:t>
    </dgm:pt>
    <dgm:pt modelId="{F9B8ABC2-B42B-4CED-BFF7-E697A506C3FB}" type="parTrans" cxnId="{4D3DE622-1639-4CC0-A6F3-9D897432ED4C}">
      <dgm:prSet/>
      <dgm:spPr/>
      <dgm:t>
        <a:bodyPr/>
        <a:lstStyle/>
        <a:p>
          <a:endParaRPr lang="en-GB"/>
        </a:p>
      </dgm:t>
    </dgm:pt>
    <dgm:pt modelId="{F659F542-FABD-4626-867A-32A00F1CD415}" type="sibTrans" cxnId="{4D3DE622-1639-4CC0-A6F3-9D897432ED4C}">
      <dgm:prSet/>
      <dgm:spPr/>
      <dgm:t>
        <a:bodyPr/>
        <a:lstStyle/>
        <a:p>
          <a:endParaRPr lang="en-GB"/>
        </a:p>
      </dgm:t>
    </dgm:pt>
    <dgm:pt modelId="{3193778E-CD21-489D-AA47-40144CC13E03}">
      <dgm:prSet/>
      <dgm:spPr/>
      <dgm:t>
        <a:bodyPr/>
        <a:lstStyle/>
        <a:p>
          <a:endParaRPr lang="en-GB" dirty="0"/>
        </a:p>
      </dgm:t>
    </dgm:pt>
    <dgm:pt modelId="{16B6D7B6-E140-4704-93E2-3F5FC3F3141E}" type="parTrans" cxnId="{FC13AF9A-B3B5-4267-B2E2-E2697592D535}">
      <dgm:prSet/>
      <dgm:spPr/>
      <dgm:t>
        <a:bodyPr/>
        <a:lstStyle/>
        <a:p>
          <a:endParaRPr lang="en-GB"/>
        </a:p>
      </dgm:t>
    </dgm:pt>
    <dgm:pt modelId="{55504EC9-85B9-423A-9953-DAE10BB19436}" type="sibTrans" cxnId="{FC13AF9A-B3B5-4267-B2E2-E2697592D535}">
      <dgm:prSet/>
      <dgm:spPr/>
      <dgm:t>
        <a:bodyPr/>
        <a:lstStyle/>
        <a:p>
          <a:endParaRPr lang="en-GB"/>
        </a:p>
      </dgm:t>
    </dgm:pt>
    <dgm:pt modelId="{EADD6AFA-9002-4B1B-B322-0C3269B8CF26}" type="pres">
      <dgm:prSet presAssocID="{0CB05CB7-F7EC-48C6-97B8-85F580FB0174}" presName="Name0" presStyleCnt="0">
        <dgm:presLayoutVars>
          <dgm:chMax val="7"/>
          <dgm:chPref val="7"/>
          <dgm:dir/>
          <dgm:animLvl val="lvl"/>
        </dgm:presLayoutVars>
      </dgm:prSet>
      <dgm:spPr/>
      <dgm:t>
        <a:bodyPr/>
        <a:lstStyle/>
        <a:p>
          <a:endParaRPr lang="en-GB"/>
        </a:p>
      </dgm:t>
    </dgm:pt>
    <dgm:pt modelId="{AF75748E-18E9-4D07-897D-0EC5C9AC05EA}" type="pres">
      <dgm:prSet presAssocID="{82EFCD1D-B504-41B2-99EB-B9374A78E73F}" presName="Accent1" presStyleCnt="0"/>
      <dgm:spPr/>
    </dgm:pt>
    <dgm:pt modelId="{17EDFBF7-FA18-4091-AA06-CDC3CFD535F9}" type="pres">
      <dgm:prSet presAssocID="{82EFCD1D-B504-41B2-99EB-B9374A78E73F}" presName="Accent" presStyleLbl="node1" presStyleIdx="0" presStyleCnt="4" custScaleX="364220"/>
      <dgm:spPr/>
    </dgm:pt>
    <dgm:pt modelId="{F56C9631-D470-4186-B111-362BDA3BB227}" type="pres">
      <dgm:prSet presAssocID="{82EFCD1D-B504-41B2-99EB-B9374A78E73F}" presName="Parent1" presStyleLbl="revTx" presStyleIdx="0" presStyleCnt="4" custScaleX="324761" custScaleY="143842" custLinFactNeighborX="-94" custLinFactNeighborY="-40502">
        <dgm:presLayoutVars>
          <dgm:chMax val="1"/>
          <dgm:chPref val="1"/>
          <dgm:bulletEnabled val="1"/>
        </dgm:presLayoutVars>
      </dgm:prSet>
      <dgm:spPr/>
      <dgm:t>
        <a:bodyPr/>
        <a:lstStyle/>
        <a:p>
          <a:endParaRPr lang="en-GB"/>
        </a:p>
      </dgm:t>
    </dgm:pt>
    <dgm:pt modelId="{F1306C54-D13B-4D49-B300-DDC0A1B0A800}" type="pres">
      <dgm:prSet presAssocID="{F9023B36-C622-41A7-944E-4BD6324156D5}" presName="Accent2" presStyleCnt="0"/>
      <dgm:spPr/>
    </dgm:pt>
    <dgm:pt modelId="{B87EDDD7-33EA-4E55-B5FD-70A56102A58B}" type="pres">
      <dgm:prSet presAssocID="{F9023B36-C622-41A7-944E-4BD6324156D5}" presName="Accent" presStyleLbl="node1" presStyleIdx="1" presStyleCnt="4" custScaleX="449264"/>
      <dgm:spPr/>
    </dgm:pt>
    <dgm:pt modelId="{A290FFEC-C2EF-47F9-BABD-CA5B07B77459}" type="pres">
      <dgm:prSet presAssocID="{F9023B36-C622-41A7-944E-4BD6324156D5}" presName="Parent2" presStyleLbl="revTx" presStyleIdx="1" presStyleCnt="4" custScaleX="813958" custLinFactNeighborX="55314" custLinFactNeighborY="5610">
        <dgm:presLayoutVars>
          <dgm:chMax val="1"/>
          <dgm:chPref val="1"/>
          <dgm:bulletEnabled val="1"/>
        </dgm:presLayoutVars>
      </dgm:prSet>
      <dgm:spPr/>
      <dgm:t>
        <a:bodyPr/>
        <a:lstStyle/>
        <a:p>
          <a:endParaRPr lang="en-GB"/>
        </a:p>
      </dgm:t>
    </dgm:pt>
    <dgm:pt modelId="{9433AC54-CF45-4859-978B-F2B0367DD3AC}" type="pres">
      <dgm:prSet presAssocID="{6A0CE544-60AC-455B-9C5A-C018CE460B0E}" presName="Accent3" presStyleCnt="0"/>
      <dgm:spPr/>
    </dgm:pt>
    <dgm:pt modelId="{9B5B194D-D4CB-4940-BCC5-D7D915528F52}" type="pres">
      <dgm:prSet presAssocID="{6A0CE544-60AC-455B-9C5A-C018CE460B0E}" presName="Accent" presStyleLbl="node1" presStyleIdx="2" presStyleCnt="4" custScaleX="386128"/>
      <dgm:spPr/>
    </dgm:pt>
    <dgm:pt modelId="{E30C52BD-3032-42DB-9741-E263D9E882BE}" type="pres">
      <dgm:prSet presAssocID="{6A0CE544-60AC-455B-9C5A-C018CE460B0E}" presName="Parent3" presStyleLbl="revTx" presStyleIdx="2" presStyleCnt="4" custScaleX="686723" custLinFactNeighborX="0">
        <dgm:presLayoutVars>
          <dgm:chMax val="1"/>
          <dgm:chPref val="1"/>
          <dgm:bulletEnabled val="1"/>
        </dgm:presLayoutVars>
      </dgm:prSet>
      <dgm:spPr/>
      <dgm:t>
        <a:bodyPr/>
        <a:lstStyle/>
        <a:p>
          <a:endParaRPr lang="en-GB"/>
        </a:p>
      </dgm:t>
    </dgm:pt>
    <dgm:pt modelId="{73867BF7-13F1-4D30-B336-C1F0BC1FE9AA}" type="pres">
      <dgm:prSet presAssocID="{3193778E-CD21-489D-AA47-40144CC13E03}" presName="Accent4" presStyleCnt="0"/>
      <dgm:spPr/>
    </dgm:pt>
    <dgm:pt modelId="{92EF189D-24E7-41E8-BC65-DB3952365282}" type="pres">
      <dgm:prSet presAssocID="{3193778E-CD21-489D-AA47-40144CC13E03}" presName="Accent" presStyleLbl="node1" presStyleIdx="3" presStyleCnt="4" custScaleX="453706"/>
      <dgm:spPr/>
      <dgm:extLst>
        <a:ext uri="{E40237B7-FDA0-4F09-8148-C483321AD2D9}">
          <dgm14:cNvPr xmlns:dgm14="http://schemas.microsoft.com/office/drawing/2010/diagram" id="0" name="" descr="Government covers costs of studying &amp; living for students"/>
        </a:ext>
      </dgm:extLst>
    </dgm:pt>
    <dgm:pt modelId="{D3BB5B12-101A-4CE9-B128-F4E1F5B4633E}" type="pres">
      <dgm:prSet presAssocID="{3193778E-CD21-489D-AA47-40144CC13E03}" presName="Parent4" presStyleLbl="revTx" presStyleIdx="3" presStyleCnt="4" custLinFactX="-200000" custLinFactNeighborX="-259514" custLinFactNeighborY="17038">
        <dgm:presLayoutVars>
          <dgm:chMax val="1"/>
          <dgm:chPref val="1"/>
          <dgm:bulletEnabled val="1"/>
        </dgm:presLayoutVars>
      </dgm:prSet>
      <dgm:spPr/>
      <dgm:t>
        <a:bodyPr/>
        <a:lstStyle/>
        <a:p>
          <a:endParaRPr lang="en-GB"/>
        </a:p>
      </dgm:t>
    </dgm:pt>
  </dgm:ptLst>
  <dgm:cxnLst>
    <dgm:cxn modelId="{C45EC503-6379-47E7-A710-D6ED8E458478}" type="presOf" srcId="{82EFCD1D-B504-41B2-99EB-B9374A78E73F}" destId="{F56C9631-D470-4186-B111-362BDA3BB227}" srcOrd="0" destOrd="0" presId="urn:microsoft.com/office/officeart/2009/layout/CircleArrowProcess"/>
    <dgm:cxn modelId="{BBEB063F-B1CE-4E9B-9677-EE7F654AFA53}" type="presOf" srcId="{0CB05CB7-F7EC-48C6-97B8-85F580FB0174}" destId="{EADD6AFA-9002-4B1B-B322-0C3269B8CF26}" srcOrd="0" destOrd="0" presId="urn:microsoft.com/office/officeart/2009/layout/CircleArrowProcess"/>
    <dgm:cxn modelId="{FC13AF9A-B3B5-4267-B2E2-E2697592D535}" srcId="{0CB05CB7-F7EC-48C6-97B8-85F580FB0174}" destId="{3193778E-CD21-489D-AA47-40144CC13E03}" srcOrd="3" destOrd="0" parTransId="{16B6D7B6-E140-4704-93E2-3F5FC3F3141E}" sibTransId="{55504EC9-85B9-423A-9953-DAE10BB19436}"/>
    <dgm:cxn modelId="{4D3DE622-1639-4CC0-A6F3-9D897432ED4C}" srcId="{0CB05CB7-F7EC-48C6-97B8-85F580FB0174}" destId="{6A0CE544-60AC-455B-9C5A-C018CE460B0E}" srcOrd="2" destOrd="0" parTransId="{F9B8ABC2-B42B-4CED-BFF7-E697A506C3FB}" sibTransId="{F659F542-FABD-4626-867A-32A00F1CD415}"/>
    <dgm:cxn modelId="{417D83D7-8801-41C0-8012-27DC8837D06D}" type="presOf" srcId="{6A0CE544-60AC-455B-9C5A-C018CE460B0E}" destId="{E30C52BD-3032-42DB-9741-E263D9E882BE}" srcOrd="0" destOrd="0" presId="urn:microsoft.com/office/officeart/2009/layout/CircleArrowProcess"/>
    <dgm:cxn modelId="{1DCF1878-4FF7-456E-AF05-415F69CA98E4}" type="presOf" srcId="{F9023B36-C622-41A7-944E-4BD6324156D5}" destId="{A290FFEC-C2EF-47F9-BABD-CA5B07B77459}" srcOrd="0" destOrd="0" presId="urn:microsoft.com/office/officeart/2009/layout/CircleArrowProcess"/>
    <dgm:cxn modelId="{CC0FCEA7-624F-497A-9DF7-3DA1861B873C}" type="presOf" srcId="{3193778E-CD21-489D-AA47-40144CC13E03}" destId="{D3BB5B12-101A-4CE9-B128-F4E1F5B4633E}" srcOrd="0" destOrd="0" presId="urn:microsoft.com/office/officeart/2009/layout/CircleArrowProcess"/>
    <dgm:cxn modelId="{CAC80A63-D05E-4D1E-AC8D-666CBBF226FC}" srcId="{0CB05CB7-F7EC-48C6-97B8-85F580FB0174}" destId="{82EFCD1D-B504-41B2-99EB-B9374A78E73F}" srcOrd="0" destOrd="0" parTransId="{1C2EC008-A34B-4526-9380-1F502DF48B47}" sibTransId="{FE924C4E-D55B-44D4-BD64-625B153A709F}"/>
    <dgm:cxn modelId="{9A4A9012-FA73-4025-BEE8-6821E96B770E}" srcId="{0CB05CB7-F7EC-48C6-97B8-85F580FB0174}" destId="{F9023B36-C622-41A7-944E-4BD6324156D5}" srcOrd="1" destOrd="0" parTransId="{1F5D5683-5FAB-47DE-BE00-5024112ED9DA}" sibTransId="{7B180075-C6EF-47A4-8981-58FB58A5FD3F}"/>
    <dgm:cxn modelId="{112AD7CC-1019-48F9-968B-80F30009B191}" type="presParOf" srcId="{EADD6AFA-9002-4B1B-B322-0C3269B8CF26}" destId="{AF75748E-18E9-4D07-897D-0EC5C9AC05EA}" srcOrd="0" destOrd="0" presId="urn:microsoft.com/office/officeart/2009/layout/CircleArrowProcess"/>
    <dgm:cxn modelId="{4C708E39-C7F7-47B9-BF15-A1E0AC2E9843}" type="presParOf" srcId="{AF75748E-18E9-4D07-897D-0EC5C9AC05EA}" destId="{17EDFBF7-FA18-4091-AA06-CDC3CFD535F9}" srcOrd="0" destOrd="0" presId="urn:microsoft.com/office/officeart/2009/layout/CircleArrowProcess"/>
    <dgm:cxn modelId="{8E6E890B-9056-43D8-98D9-089A89C65EFE}" type="presParOf" srcId="{EADD6AFA-9002-4B1B-B322-0C3269B8CF26}" destId="{F56C9631-D470-4186-B111-362BDA3BB227}" srcOrd="1" destOrd="0" presId="urn:microsoft.com/office/officeart/2009/layout/CircleArrowProcess"/>
    <dgm:cxn modelId="{27938185-8D21-4DE8-93A9-FE9EEC01162C}" type="presParOf" srcId="{EADD6AFA-9002-4B1B-B322-0C3269B8CF26}" destId="{F1306C54-D13B-4D49-B300-DDC0A1B0A800}" srcOrd="2" destOrd="0" presId="urn:microsoft.com/office/officeart/2009/layout/CircleArrowProcess"/>
    <dgm:cxn modelId="{0E99C5E1-05A2-4EA0-B444-FF5D43C0F309}" type="presParOf" srcId="{F1306C54-D13B-4D49-B300-DDC0A1B0A800}" destId="{B87EDDD7-33EA-4E55-B5FD-70A56102A58B}" srcOrd="0" destOrd="0" presId="urn:microsoft.com/office/officeart/2009/layout/CircleArrowProcess"/>
    <dgm:cxn modelId="{298AABD2-AD2A-47A1-9B1F-19E0821C13A8}" type="presParOf" srcId="{EADD6AFA-9002-4B1B-B322-0C3269B8CF26}" destId="{A290FFEC-C2EF-47F9-BABD-CA5B07B77459}" srcOrd="3" destOrd="0" presId="urn:microsoft.com/office/officeart/2009/layout/CircleArrowProcess"/>
    <dgm:cxn modelId="{D0F64EC1-BDF8-4FDA-889F-77A3313E9619}" type="presParOf" srcId="{EADD6AFA-9002-4B1B-B322-0C3269B8CF26}" destId="{9433AC54-CF45-4859-978B-F2B0367DD3AC}" srcOrd="4" destOrd="0" presId="urn:microsoft.com/office/officeart/2009/layout/CircleArrowProcess"/>
    <dgm:cxn modelId="{0B8525D2-F2F3-4D96-B7BF-DBCAD8BA0F73}" type="presParOf" srcId="{9433AC54-CF45-4859-978B-F2B0367DD3AC}" destId="{9B5B194D-D4CB-4940-BCC5-D7D915528F52}" srcOrd="0" destOrd="0" presId="urn:microsoft.com/office/officeart/2009/layout/CircleArrowProcess"/>
    <dgm:cxn modelId="{28BFA5DA-80EC-4B47-B91B-D4BB763CED91}" type="presParOf" srcId="{EADD6AFA-9002-4B1B-B322-0C3269B8CF26}" destId="{E30C52BD-3032-42DB-9741-E263D9E882BE}" srcOrd="5" destOrd="0" presId="urn:microsoft.com/office/officeart/2009/layout/CircleArrowProcess"/>
    <dgm:cxn modelId="{C70B226C-6C5F-4E53-B696-8B1CD0302CF8}" type="presParOf" srcId="{EADD6AFA-9002-4B1B-B322-0C3269B8CF26}" destId="{73867BF7-13F1-4D30-B336-C1F0BC1FE9AA}" srcOrd="6" destOrd="0" presId="urn:microsoft.com/office/officeart/2009/layout/CircleArrowProcess"/>
    <dgm:cxn modelId="{0AB6CCE5-44E5-4B45-8EDB-45A7AEB5CBD5}" type="presParOf" srcId="{73867BF7-13F1-4D30-B336-C1F0BC1FE9AA}" destId="{92EF189D-24E7-41E8-BC65-DB3952365282}" srcOrd="0" destOrd="0" presId="urn:microsoft.com/office/officeart/2009/layout/CircleArrowProcess"/>
    <dgm:cxn modelId="{6109F579-6A1B-40F3-A4A9-240F144CC7E8}" type="presParOf" srcId="{EADD6AFA-9002-4B1B-B322-0C3269B8CF26}" destId="{D3BB5B12-101A-4CE9-B128-F4E1F5B4633E}"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1343B9-52EF-409D-8EB1-C53176985A3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3C3E618-F3CA-474E-AFF9-0B453069C425}">
      <dgm:prSet phldrT="[Text]" custT="1"/>
      <dgm:spPr/>
      <dgm:t>
        <a:bodyPr/>
        <a:lstStyle/>
        <a:p>
          <a:r>
            <a:rPr lang="en-GB" sz="2000" b="1" dirty="0" smtClean="0">
              <a:latin typeface="Calibri" panose="020F0502020204030204" pitchFamily="34" charset="0"/>
              <a:cs typeface="Calibri" panose="020F0502020204030204" pitchFamily="34" charset="0"/>
            </a:rPr>
            <a:t>Reduce load on public sector</a:t>
          </a:r>
          <a:endParaRPr lang="en-GB" sz="2000" b="1" dirty="0">
            <a:latin typeface="Calibri" panose="020F0502020204030204" pitchFamily="34" charset="0"/>
            <a:cs typeface="Calibri" panose="020F0502020204030204" pitchFamily="34" charset="0"/>
          </a:endParaRPr>
        </a:p>
      </dgm:t>
    </dgm:pt>
    <dgm:pt modelId="{8CD9338E-D111-4668-8DF9-40A31F00187C}" type="parTrans" cxnId="{7C86215C-750B-435E-82B1-9C669B42B029}">
      <dgm:prSet/>
      <dgm:spPr/>
      <dgm:t>
        <a:bodyPr/>
        <a:lstStyle/>
        <a:p>
          <a:endParaRPr lang="en-GB" sz="2000"/>
        </a:p>
      </dgm:t>
    </dgm:pt>
    <dgm:pt modelId="{CEAD3631-6950-45F5-9980-545113EDFD82}" type="sibTrans" cxnId="{7C86215C-750B-435E-82B1-9C669B42B029}">
      <dgm:prSet custT="1"/>
      <dgm:spPr/>
      <dgm:t>
        <a:bodyPr/>
        <a:lstStyle/>
        <a:p>
          <a:endParaRPr lang="en-GB" sz="2000"/>
        </a:p>
      </dgm:t>
    </dgm:pt>
    <dgm:pt modelId="{23C75715-CCF0-465E-9FBF-23C91FCC23E7}">
      <dgm:prSet phldrT="[Text]" custT="1"/>
      <dgm:spPr/>
      <dgm:t>
        <a:bodyPr/>
        <a:lstStyle/>
        <a:p>
          <a:r>
            <a:rPr lang="en-GB" sz="2000" b="1" dirty="0" smtClean="0">
              <a:latin typeface="Calibri" panose="020F0502020204030204" pitchFamily="34" charset="0"/>
              <a:cs typeface="Calibri" panose="020F0502020204030204" pitchFamily="34" charset="0"/>
            </a:rPr>
            <a:t>Improve infrastructure of educational institutions</a:t>
          </a:r>
          <a:endParaRPr lang="en-GB" sz="2000" b="1" dirty="0">
            <a:latin typeface="Calibri" panose="020F0502020204030204" pitchFamily="34" charset="0"/>
            <a:cs typeface="Calibri" panose="020F0502020204030204" pitchFamily="34" charset="0"/>
          </a:endParaRPr>
        </a:p>
      </dgm:t>
    </dgm:pt>
    <dgm:pt modelId="{5E8DB1BA-F619-49BB-977C-CA3C31E5B658}" type="parTrans" cxnId="{8D7617F9-4E5E-4E56-99BA-42126C62DF70}">
      <dgm:prSet/>
      <dgm:spPr/>
      <dgm:t>
        <a:bodyPr/>
        <a:lstStyle/>
        <a:p>
          <a:endParaRPr lang="en-GB" sz="2000"/>
        </a:p>
      </dgm:t>
    </dgm:pt>
    <dgm:pt modelId="{F73CCA79-0A2C-49BE-92E7-0CA4234A1196}" type="sibTrans" cxnId="{8D7617F9-4E5E-4E56-99BA-42126C62DF70}">
      <dgm:prSet custT="1"/>
      <dgm:spPr/>
      <dgm:t>
        <a:bodyPr/>
        <a:lstStyle/>
        <a:p>
          <a:endParaRPr lang="en-GB" sz="2000"/>
        </a:p>
      </dgm:t>
    </dgm:pt>
    <dgm:pt modelId="{90DA7C35-15CA-47E2-91DC-6B16E31BC396}">
      <dgm:prSet phldrT="[Text]" custT="1"/>
      <dgm:spPr/>
      <dgm:t>
        <a:bodyPr/>
        <a:lstStyle/>
        <a:p>
          <a:r>
            <a:rPr lang="en-GB" sz="2000" b="1" dirty="0" smtClean="0">
              <a:latin typeface="Calibri" panose="020F0502020204030204" pitchFamily="34" charset="0"/>
              <a:cs typeface="Calibri" panose="020F0502020204030204" pitchFamily="34" charset="0"/>
            </a:rPr>
            <a:t>Global competition</a:t>
          </a:r>
          <a:endParaRPr lang="en-GB" sz="2000" b="1" dirty="0">
            <a:latin typeface="Calibri" panose="020F0502020204030204" pitchFamily="34" charset="0"/>
            <a:cs typeface="Calibri" panose="020F0502020204030204" pitchFamily="34" charset="0"/>
          </a:endParaRPr>
        </a:p>
      </dgm:t>
    </dgm:pt>
    <dgm:pt modelId="{3AF93D62-56F5-4319-845B-0FFC5864543F}" type="parTrans" cxnId="{858BF3B1-7906-4553-BF09-797CE20D1263}">
      <dgm:prSet/>
      <dgm:spPr/>
      <dgm:t>
        <a:bodyPr/>
        <a:lstStyle/>
        <a:p>
          <a:endParaRPr lang="en-GB" sz="2000"/>
        </a:p>
      </dgm:t>
    </dgm:pt>
    <dgm:pt modelId="{6BF19B45-21CB-419B-BFCF-D1B87C37C1FD}" type="sibTrans" cxnId="{858BF3B1-7906-4553-BF09-797CE20D1263}">
      <dgm:prSet custT="1"/>
      <dgm:spPr/>
      <dgm:t>
        <a:bodyPr/>
        <a:lstStyle/>
        <a:p>
          <a:endParaRPr lang="en-GB" sz="2000"/>
        </a:p>
      </dgm:t>
    </dgm:pt>
    <dgm:pt modelId="{D4B03FAE-639C-45EB-A16B-5BE024BFCDCE}">
      <dgm:prSet phldrT="[Text]" custT="1"/>
      <dgm:spPr/>
      <dgm:t>
        <a:bodyPr/>
        <a:lstStyle/>
        <a:p>
          <a:r>
            <a:rPr lang="en-GB" sz="2000" b="1" dirty="0" smtClean="0">
              <a:latin typeface="Calibri" panose="020F0502020204030204" pitchFamily="34" charset="0"/>
              <a:cs typeface="Calibri" panose="020F0502020204030204" pitchFamily="34" charset="0"/>
            </a:rPr>
            <a:t>Accommodate market needs</a:t>
          </a:r>
          <a:endParaRPr lang="en-GB" sz="2000" b="1" dirty="0">
            <a:latin typeface="Calibri" panose="020F0502020204030204" pitchFamily="34" charset="0"/>
            <a:cs typeface="Calibri" panose="020F0502020204030204" pitchFamily="34" charset="0"/>
          </a:endParaRPr>
        </a:p>
      </dgm:t>
    </dgm:pt>
    <dgm:pt modelId="{F1C681B8-20C8-4DA2-9109-531966629A49}" type="parTrans" cxnId="{6ABE5DF1-295E-4B9C-A11E-060A82D8A3E4}">
      <dgm:prSet/>
      <dgm:spPr/>
      <dgm:t>
        <a:bodyPr/>
        <a:lstStyle/>
        <a:p>
          <a:endParaRPr lang="en-GB" sz="2000"/>
        </a:p>
      </dgm:t>
    </dgm:pt>
    <dgm:pt modelId="{D711ECBA-8370-4A58-B3D7-6D30A89382B7}" type="sibTrans" cxnId="{6ABE5DF1-295E-4B9C-A11E-060A82D8A3E4}">
      <dgm:prSet custT="1"/>
      <dgm:spPr>
        <a:solidFill>
          <a:srgbClr val="FFFF00"/>
        </a:solidFill>
      </dgm:spPr>
      <dgm:t>
        <a:bodyPr/>
        <a:lstStyle/>
        <a:p>
          <a:endParaRPr lang="en-GB" sz="2000"/>
        </a:p>
      </dgm:t>
    </dgm:pt>
    <dgm:pt modelId="{D06D4159-D6EE-4CEF-84C9-A12EE90A00EB}">
      <dgm:prSet custT="1"/>
      <dgm:spPr/>
      <dgm:t>
        <a:bodyPr/>
        <a:lstStyle/>
        <a:p>
          <a:pPr rtl="1"/>
          <a:r>
            <a:rPr lang="en-GB" sz="2000" b="1" dirty="0" smtClean="0">
              <a:solidFill>
                <a:schemeClr val="bg1"/>
              </a:solidFill>
              <a:latin typeface="Calibri" panose="020F0502020204030204" pitchFamily="34" charset="0"/>
              <a:cs typeface="Calibri" panose="020F0502020204030204" pitchFamily="34" charset="0"/>
            </a:rPr>
            <a:t>Attainability of social justice</a:t>
          </a:r>
          <a:endParaRPr lang="en-GB" sz="2000" dirty="0"/>
        </a:p>
      </dgm:t>
    </dgm:pt>
    <dgm:pt modelId="{771504A5-B5C3-47AB-94BB-3E5CDADE1C6E}" type="parTrans" cxnId="{9F2785EE-BAB0-4860-9F91-FA370BC1C6D5}">
      <dgm:prSet/>
      <dgm:spPr/>
      <dgm:t>
        <a:bodyPr/>
        <a:lstStyle/>
        <a:p>
          <a:endParaRPr lang="en-GB" sz="2000"/>
        </a:p>
      </dgm:t>
    </dgm:pt>
    <dgm:pt modelId="{46B1E7B9-D10D-4EFD-8EEB-5F3EB85E51B7}" type="sibTrans" cxnId="{9F2785EE-BAB0-4860-9F91-FA370BC1C6D5}">
      <dgm:prSet custT="1"/>
      <dgm:spPr/>
      <dgm:t>
        <a:bodyPr/>
        <a:lstStyle/>
        <a:p>
          <a:endParaRPr lang="en-GB" sz="2000"/>
        </a:p>
      </dgm:t>
    </dgm:pt>
    <dgm:pt modelId="{A4BF8198-25E5-4945-907F-AF652C71035F}">
      <dgm:prSet custT="1"/>
      <dgm:spPr/>
      <dgm:t>
        <a:bodyPr/>
        <a:lstStyle/>
        <a:p>
          <a:pPr rtl="1"/>
          <a:r>
            <a:rPr lang="en-GB" sz="2000" b="1" dirty="0" smtClean="0">
              <a:latin typeface="Calibri" panose="020F0502020204030204" pitchFamily="34" charset="0"/>
              <a:cs typeface="Calibri" panose="020F0502020204030204" pitchFamily="34" charset="0"/>
            </a:rPr>
            <a:t>rational use &amp; recycling of fund </a:t>
          </a:r>
          <a:endParaRPr lang="ar-LY" sz="2000" b="1" dirty="0" smtClean="0">
            <a:latin typeface="Calibri" panose="020F0502020204030204" pitchFamily="34" charset="0"/>
            <a:cs typeface="Calibri" panose="020F0502020204030204" pitchFamily="34" charset="0"/>
          </a:endParaRPr>
        </a:p>
      </dgm:t>
    </dgm:pt>
    <dgm:pt modelId="{4D37B763-C0D7-437C-8DA5-983C30708A1F}" type="parTrans" cxnId="{6B9A7908-669C-459D-8E6A-5EA8F26543D2}">
      <dgm:prSet/>
      <dgm:spPr/>
      <dgm:t>
        <a:bodyPr/>
        <a:lstStyle/>
        <a:p>
          <a:pPr rtl="1"/>
          <a:endParaRPr lang="ar-LY" sz="2000"/>
        </a:p>
      </dgm:t>
    </dgm:pt>
    <dgm:pt modelId="{62B95CEC-8CAA-4D47-AFF1-2864988DE7F8}" type="sibTrans" cxnId="{6B9A7908-669C-459D-8E6A-5EA8F26543D2}">
      <dgm:prSet custT="1"/>
      <dgm:spPr/>
      <dgm:t>
        <a:bodyPr/>
        <a:lstStyle/>
        <a:p>
          <a:pPr rtl="1"/>
          <a:endParaRPr lang="ar-LY" sz="2000"/>
        </a:p>
      </dgm:t>
    </dgm:pt>
    <dgm:pt modelId="{A8FD3A73-47EC-4B29-97A8-74042E79D818}">
      <dgm:prSet phldrT="[Text]" custT="1"/>
      <dgm:spPr/>
      <dgm:t>
        <a:bodyPr/>
        <a:lstStyle/>
        <a:p>
          <a:pPr rtl="1"/>
          <a:r>
            <a:rPr lang="en-GB" sz="2000" b="1" dirty="0" smtClean="0">
              <a:latin typeface="Calibri" panose="020F0502020204030204" pitchFamily="34" charset="0"/>
              <a:cs typeface="Calibri" panose="020F0502020204030204" pitchFamily="34" charset="0"/>
            </a:rPr>
            <a:t>Encourage private sector in education</a:t>
          </a:r>
          <a:endParaRPr lang="en-GB" sz="2000" b="1" dirty="0">
            <a:latin typeface="Calibri" panose="020F0502020204030204" pitchFamily="34" charset="0"/>
            <a:cs typeface="Calibri" panose="020F0502020204030204" pitchFamily="34" charset="0"/>
          </a:endParaRPr>
        </a:p>
      </dgm:t>
    </dgm:pt>
    <dgm:pt modelId="{F5DF1561-7A6B-4C1D-A384-398A08ED29A1}" type="sibTrans" cxnId="{6CA25454-41EC-4EBB-8260-FFE1C84854BA}">
      <dgm:prSet custT="1"/>
      <dgm:spPr/>
      <dgm:t>
        <a:bodyPr/>
        <a:lstStyle/>
        <a:p>
          <a:endParaRPr lang="en-GB" sz="2000"/>
        </a:p>
      </dgm:t>
    </dgm:pt>
    <dgm:pt modelId="{6F448C13-ED19-48BE-82C2-ECAB13E3E4E3}" type="parTrans" cxnId="{6CA25454-41EC-4EBB-8260-FFE1C84854BA}">
      <dgm:prSet/>
      <dgm:spPr/>
      <dgm:t>
        <a:bodyPr/>
        <a:lstStyle/>
        <a:p>
          <a:endParaRPr lang="en-GB" sz="2000"/>
        </a:p>
      </dgm:t>
    </dgm:pt>
    <dgm:pt modelId="{A89A3A73-6E45-41C7-A510-DBDD085A1489}" type="pres">
      <dgm:prSet presAssocID="{A31343B9-52EF-409D-8EB1-C53176985A37}" presName="cycle" presStyleCnt="0">
        <dgm:presLayoutVars>
          <dgm:dir/>
          <dgm:resizeHandles val="exact"/>
        </dgm:presLayoutVars>
      </dgm:prSet>
      <dgm:spPr/>
      <dgm:t>
        <a:bodyPr/>
        <a:lstStyle/>
        <a:p>
          <a:endParaRPr lang="en-GB"/>
        </a:p>
      </dgm:t>
    </dgm:pt>
    <dgm:pt modelId="{9CA207DB-5966-4A0D-95CC-2B7B1E0E297B}" type="pres">
      <dgm:prSet presAssocID="{A8FD3A73-47EC-4B29-97A8-74042E79D818}" presName="node" presStyleLbl="node1" presStyleIdx="0" presStyleCnt="7" custScaleX="192419" custScaleY="137839">
        <dgm:presLayoutVars>
          <dgm:bulletEnabled val="1"/>
        </dgm:presLayoutVars>
      </dgm:prSet>
      <dgm:spPr/>
      <dgm:t>
        <a:bodyPr/>
        <a:lstStyle/>
        <a:p>
          <a:endParaRPr lang="en-GB"/>
        </a:p>
      </dgm:t>
    </dgm:pt>
    <dgm:pt modelId="{A96E8010-1C3B-4E33-9567-A791DF526703}" type="pres">
      <dgm:prSet presAssocID="{F5DF1561-7A6B-4C1D-A384-398A08ED29A1}" presName="sibTrans" presStyleLbl="sibTrans2D1" presStyleIdx="0" presStyleCnt="7"/>
      <dgm:spPr/>
      <dgm:t>
        <a:bodyPr/>
        <a:lstStyle/>
        <a:p>
          <a:endParaRPr lang="en-GB"/>
        </a:p>
      </dgm:t>
    </dgm:pt>
    <dgm:pt modelId="{AD512931-5763-42FE-B044-81AD9E8399B5}" type="pres">
      <dgm:prSet presAssocID="{F5DF1561-7A6B-4C1D-A384-398A08ED29A1}" presName="connectorText" presStyleLbl="sibTrans2D1" presStyleIdx="0" presStyleCnt="7"/>
      <dgm:spPr/>
      <dgm:t>
        <a:bodyPr/>
        <a:lstStyle/>
        <a:p>
          <a:endParaRPr lang="en-GB"/>
        </a:p>
      </dgm:t>
    </dgm:pt>
    <dgm:pt modelId="{425EE5F6-BC25-4513-8D66-883AF0481F23}" type="pres">
      <dgm:prSet presAssocID="{D3C3E618-F3CA-474E-AFF9-0B453069C425}" presName="node" presStyleLbl="node1" presStyleIdx="1" presStyleCnt="7" custScaleX="192685" custScaleY="147665">
        <dgm:presLayoutVars>
          <dgm:bulletEnabled val="1"/>
        </dgm:presLayoutVars>
      </dgm:prSet>
      <dgm:spPr/>
      <dgm:t>
        <a:bodyPr/>
        <a:lstStyle/>
        <a:p>
          <a:endParaRPr lang="en-GB"/>
        </a:p>
      </dgm:t>
    </dgm:pt>
    <dgm:pt modelId="{03155DAE-3EC8-4946-AEBE-DB75A7592EC0}" type="pres">
      <dgm:prSet presAssocID="{CEAD3631-6950-45F5-9980-545113EDFD82}" presName="sibTrans" presStyleLbl="sibTrans2D1" presStyleIdx="1" presStyleCnt="7"/>
      <dgm:spPr/>
      <dgm:t>
        <a:bodyPr/>
        <a:lstStyle/>
        <a:p>
          <a:endParaRPr lang="en-GB"/>
        </a:p>
      </dgm:t>
    </dgm:pt>
    <dgm:pt modelId="{5D30AC30-1000-4EDA-B10C-01643BDE6C8B}" type="pres">
      <dgm:prSet presAssocID="{CEAD3631-6950-45F5-9980-545113EDFD82}" presName="connectorText" presStyleLbl="sibTrans2D1" presStyleIdx="1" presStyleCnt="7"/>
      <dgm:spPr/>
      <dgm:t>
        <a:bodyPr/>
        <a:lstStyle/>
        <a:p>
          <a:endParaRPr lang="en-GB"/>
        </a:p>
      </dgm:t>
    </dgm:pt>
    <dgm:pt modelId="{01B6F0C2-48A9-4C52-B5A4-A10CEE3D1907}" type="pres">
      <dgm:prSet presAssocID="{A4BF8198-25E5-4945-907F-AF652C71035F}" presName="node" presStyleLbl="node1" presStyleIdx="2" presStyleCnt="7" custScaleX="182914" custScaleY="148476" custRadScaleRad="106616" custRadScaleInc="-9345">
        <dgm:presLayoutVars>
          <dgm:bulletEnabled val="1"/>
        </dgm:presLayoutVars>
      </dgm:prSet>
      <dgm:spPr/>
      <dgm:t>
        <a:bodyPr/>
        <a:lstStyle/>
        <a:p>
          <a:pPr rtl="1"/>
          <a:endParaRPr lang="ar-LY"/>
        </a:p>
      </dgm:t>
    </dgm:pt>
    <dgm:pt modelId="{F8EB4B9B-11E4-4ECD-A108-E13A17C3BF34}" type="pres">
      <dgm:prSet presAssocID="{62B95CEC-8CAA-4D47-AFF1-2864988DE7F8}" presName="sibTrans" presStyleLbl="sibTrans2D1" presStyleIdx="2" presStyleCnt="7"/>
      <dgm:spPr/>
      <dgm:t>
        <a:bodyPr/>
        <a:lstStyle/>
        <a:p>
          <a:pPr rtl="1"/>
          <a:endParaRPr lang="ar-LY"/>
        </a:p>
      </dgm:t>
    </dgm:pt>
    <dgm:pt modelId="{0C5496F3-F1ED-4B2A-A65B-8CB2421770E9}" type="pres">
      <dgm:prSet presAssocID="{62B95CEC-8CAA-4D47-AFF1-2864988DE7F8}" presName="connectorText" presStyleLbl="sibTrans2D1" presStyleIdx="2" presStyleCnt="7"/>
      <dgm:spPr/>
      <dgm:t>
        <a:bodyPr/>
        <a:lstStyle/>
        <a:p>
          <a:pPr rtl="1"/>
          <a:endParaRPr lang="ar-LY"/>
        </a:p>
      </dgm:t>
    </dgm:pt>
    <dgm:pt modelId="{E2084D55-3787-49BB-BA39-B41FA5856332}" type="pres">
      <dgm:prSet presAssocID="{23C75715-CCF0-465E-9FBF-23C91FCC23E7}" presName="node" presStyleLbl="node1" presStyleIdx="3" presStyleCnt="7" custScaleX="192685" custScaleY="147665" custRadScaleRad="104163" custRadScaleInc="-14295">
        <dgm:presLayoutVars>
          <dgm:bulletEnabled val="1"/>
        </dgm:presLayoutVars>
      </dgm:prSet>
      <dgm:spPr/>
      <dgm:t>
        <a:bodyPr/>
        <a:lstStyle/>
        <a:p>
          <a:endParaRPr lang="en-GB"/>
        </a:p>
      </dgm:t>
    </dgm:pt>
    <dgm:pt modelId="{2B73649D-B94E-4C5B-9337-00736B2214B7}" type="pres">
      <dgm:prSet presAssocID="{F73CCA79-0A2C-49BE-92E7-0CA4234A1196}" presName="sibTrans" presStyleLbl="sibTrans2D1" presStyleIdx="3" presStyleCnt="7"/>
      <dgm:spPr/>
      <dgm:t>
        <a:bodyPr/>
        <a:lstStyle/>
        <a:p>
          <a:endParaRPr lang="en-GB"/>
        </a:p>
      </dgm:t>
    </dgm:pt>
    <dgm:pt modelId="{533A1FF7-91F6-4A0F-8CE6-8D15DB019AA4}" type="pres">
      <dgm:prSet presAssocID="{F73CCA79-0A2C-49BE-92E7-0CA4234A1196}" presName="connectorText" presStyleLbl="sibTrans2D1" presStyleIdx="3" presStyleCnt="7"/>
      <dgm:spPr/>
      <dgm:t>
        <a:bodyPr/>
        <a:lstStyle/>
        <a:p>
          <a:endParaRPr lang="en-GB"/>
        </a:p>
      </dgm:t>
    </dgm:pt>
    <dgm:pt modelId="{5C06E134-6659-42B7-AD15-6AD12EF070E1}" type="pres">
      <dgm:prSet presAssocID="{90DA7C35-15CA-47E2-91DC-6B16E31BC396}" presName="node" presStyleLbl="node1" presStyleIdx="4" presStyleCnt="7" custScaleX="192685" custScaleY="147665">
        <dgm:presLayoutVars>
          <dgm:bulletEnabled val="1"/>
        </dgm:presLayoutVars>
      </dgm:prSet>
      <dgm:spPr/>
      <dgm:t>
        <a:bodyPr/>
        <a:lstStyle/>
        <a:p>
          <a:endParaRPr lang="en-GB"/>
        </a:p>
      </dgm:t>
    </dgm:pt>
    <dgm:pt modelId="{91320BD9-090F-4492-934B-EB05BEE3DBA9}" type="pres">
      <dgm:prSet presAssocID="{6BF19B45-21CB-419B-BFCF-D1B87C37C1FD}" presName="sibTrans" presStyleLbl="sibTrans2D1" presStyleIdx="4" presStyleCnt="7"/>
      <dgm:spPr/>
      <dgm:t>
        <a:bodyPr/>
        <a:lstStyle/>
        <a:p>
          <a:endParaRPr lang="en-GB"/>
        </a:p>
      </dgm:t>
    </dgm:pt>
    <dgm:pt modelId="{EBAD601C-C29F-4C31-93F6-A19E1629A516}" type="pres">
      <dgm:prSet presAssocID="{6BF19B45-21CB-419B-BFCF-D1B87C37C1FD}" presName="connectorText" presStyleLbl="sibTrans2D1" presStyleIdx="4" presStyleCnt="7"/>
      <dgm:spPr/>
      <dgm:t>
        <a:bodyPr/>
        <a:lstStyle/>
        <a:p>
          <a:endParaRPr lang="en-GB"/>
        </a:p>
      </dgm:t>
    </dgm:pt>
    <dgm:pt modelId="{A05DC3CE-263F-45DB-9DA0-5748F9BD1DB7}" type="pres">
      <dgm:prSet presAssocID="{D06D4159-D6EE-4CEF-84C9-A12EE90A00EB}" presName="node" presStyleLbl="node1" presStyleIdx="5" presStyleCnt="7" custScaleX="192685" custScaleY="147665" custRadScaleRad="102696" custRadScaleInc="6446">
        <dgm:presLayoutVars>
          <dgm:bulletEnabled val="1"/>
        </dgm:presLayoutVars>
      </dgm:prSet>
      <dgm:spPr/>
      <dgm:t>
        <a:bodyPr/>
        <a:lstStyle/>
        <a:p>
          <a:endParaRPr lang="en-GB"/>
        </a:p>
      </dgm:t>
    </dgm:pt>
    <dgm:pt modelId="{2F13BEAB-9391-48C7-A9B3-50171B4BBD68}" type="pres">
      <dgm:prSet presAssocID="{46B1E7B9-D10D-4EFD-8EEB-5F3EB85E51B7}" presName="sibTrans" presStyleLbl="sibTrans2D1" presStyleIdx="5" presStyleCnt="7"/>
      <dgm:spPr/>
      <dgm:t>
        <a:bodyPr/>
        <a:lstStyle/>
        <a:p>
          <a:endParaRPr lang="en-GB"/>
        </a:p>
      </dgm:t>
    </dgm:pt>
    <dgm:pt modelId="{F89F2751-0687-45F4-8613-DFAB23308753}" type="pres">
      <dgm:prSet presAssocID="{46B1E7B9-D10D-4EFD-8EEB-5F3EB85E51B7}" presName="connectorText" presStyleLbl="sibTrans2D1" presStyleIdx="5" presStyleCnt="7"/>
      <dgm:spPr/>
      <dgm:t>
        <a:bodyPr/>
        <a:lstStyle/>
        <a:p>
          <a:endParaRPr lang="en-GB"/>
        </a:p>
      </dgm:t>
    </dgm:pt>
    <dgm:pt modelId="{35B793DB-1639-419A-BD6B-63AA698079BF}" type="pres">
      <dgm:prSet presAssocID="{D4B03FAE-639C-45EB-A16B-5BE024BFCDCE}" presName="node" presStyleLbl="node1" presStyleIdx="6" presStyleCnt="7" custScaleX="199133" custScaleY="148129" custRadScaleRad="109355" custRadScaleInc="-10771">
        <dgm:presLayoutVars>
          <dgm:bulletEnabled val="1"/>
        </dgm:presLayoutVars>
      </dgm:prSet>
      <dgm:spPr/>
      <dgm:t>
        <a:bodyPr/>
        <a:lstStyle/>
        <a:p>
          <a:endParaRPr lang="en-GB"/>
        </a:p>
      </dgm:t>
    </dgm:pt>
    <dgm:pt modelId="{B5ACD2F6-9D2E-4FE3-8453-753321E83D49}" type="pres">
      <dgm:prSet presAssocID="{D711ECBA-8370-4A58-B3D7-6D30A89382B7}" presName="sibTrans" presStyleLbl="sibTrans2D1" presStyleIdx="6" presStyleCnt="7" custFlipHor="1" custScaleX="275491" custScaleY="149883" custLinFactX="800000" custLinFactNeighborX="897383" custLinFactNeighborY="-45331"/>
      <dgm:spPr/>
      <dgm:t>
        <a:bodyPr/>
        <a:lstStyle/>
        <a:p>
          <a:endParaRPr lang="en-GB"/>
        </a:p>
      </dgm:t>
    </dgm:pt>
    <dgm:pt modelId="{AD369AAF-1219-473E-A131-D18AF92C5324}" type="pres">
      <dgm:prSet presAssocID="{D711ECBA-8370-4A58-B3D7-6D30A89382B7}" presName="connectorText" presStyleLbl="sibTrans2D1" presStyleIdx="6" presStyleCnt="7"/>
      <dgm:spPr/>
      <dgm:t>
        <a:bodyPr/>
        <a:lstStyle/>
        <a:p>
          <a:endParaRPr lang="en-GB"/>
        </a:p>
      </dgm:t>
    </dgm:pt>
  </dgm:ptLst>
  <dgm:cxnLst>
    <dgm:cxn modelId="{0A6EED75-E542-456B-B084-FFED6283A466}" type="presOf" srcId="{6BF19B45-21CB-419B-BFCF-D1B87C37C1FD}" destId="{91320BD9-090F-4492-934B-EB05BEE3DBA9}" srcOrd="0" destOrd="0" presId="urn:microsoft.com/office/officeart/2005/8/layout/cycle2"/>
    <dgm:cxn modelId="{97F0C510-F7A3-4FF3-A7FE-8F767497796E}" type="presOf" srcId="{46B1E7B9-D10D-4EFD-8EEB-5F3EB85E51B7}" destId="{F89F2751-0687-45F4-8613-DFAB23308753}" srcOrd="1" destOrd="0" presId="urn:microsoft.com/office/officeart/2005/8/layout/cycle2"/>
    <dgm:cxn modelId="{80527553-3725-48C6-9764-09040835FFB8}" type="presOf" srcId="{23C75715-CCF0-465E-9FBF-23C91FCC23E7}" destId="{E2084D55-3787-49BB-BA39-B41FA5856332}" srcOrd="0" destOrd="0" presId="urn:microsoft.com/office/officeart/2005/8/layout/cycle2"/>
    <dgm:cxn modelId="{14B03749-9E52-4C09-9D29-A5126C2D3862}" type="presOf" srcId="{6BF19B45-21CB-419B-BFCF-D1B87C37C1FD}" destId="{EBAD601C-C29F-4C31-93F6-A19E1629A516}" srcOrd="1" destOrd="0" presId="urn:microsoft.com/office/officeart/2005/8/layout/cycle2"/>
    <dgm:cxn modelId="{6CA25454-41EC-4EBB-8260-FFE1C84854BA}" srcId="{A31343B9-52EF-409D-8EB1-C53176985A37}" destId="{A8FD3A73-47EC-4B29-97A8-74042E79D818}" srcOrd="0" destOrd="0" parTransId="{6F448C13-ED19-48BE-82C2-ECAB13E3E4E3}" sibTransId="{F5DF1561-7A6B-4C1D-A384-398A08ED29A1}"/>
    <dgm:cxn modelId="{858BF3B1-7906-4553-BF09-797CE20D1263}" srcId="{A31343B9-52EF-409D-8EB1-C53176985A37}" destId="{90DA7C35-15CA-47E2-91DC-6B16E31BC396}" srcOrd="4" destOrd="0" parTransId="{3AF93D62-56F5-4319-845B-0FFC5864543F}" sibTransId="{6BF19B45-21CB-419B-BFCF-D1B87C37C1FD}"/>
    <dgm:cxn modelId="{7C86215C-750B-435E-82B1-9C669B42B029}" srcId="{A31343B9-52EF-409D-8EB1-C53176985A37}" destId="{D3C3E618-F3CA-474E-AFF9-0B453069C425}" srcOrd="1" destOrd="0" parTransId="{8CD9338E-D111-4668-8DF9-40A31F00187C}" sibTransId="{CEAD3631-6950-45F5-9980-545113EDFD82}"/>
    <dgm:cxn modelId="{C96AB4BA-2F6C-48B6-B322-224E06FE6A21}" type="presOf" srcId="{62B95CEC-8CAA-4D47-AFF1-2864988DE7F8}" destId="{0C5496F3-F1ED-4B2A-A65B-8CB2421770E9}" srcOrd="1" destOrd="0" presId="urn:microsoft.com/office/officeart/2005/8/layout/cycle2"/>
    <dgm:cxn modelId="{6B9A7908-669C-459D-8E6A-5EA8F26543D2}" srcId="{A31343B9-52EF-409D-8EB1-C53176985A37}" destId="{A4BF8198-25E5-4945-907F-AF652C71035F}" srcOrd="2" destOrd="0" parTransId="{4D37B763-C0D7-437C-8DA5-983C30708A1F}" sibTransId="{62B95CEC-8CAA-4D47-AFF1-2864988DE7F8}"/>
    <dgm:cxn modelId="{6ABE5DF1-295E-4B9C-A11E-060A82D8A3E4}" srcId="{A31343B9-52EF-409D-8EB1-C53176985A37}" destId="{D4B03FAE-639C-45EB-A16B-5BE024BFCDCE}" srcOrd="6" destOrd="0" parTransId="{F1C681B8-20C8-4DA2-9109-531966629A49}" sibTransId="{D711ECBA-8370-4A58-B3D7-6D30A89382B7}"/>
    <dgm:cxn modelId="{20D64B7B-95A0-4619-A2FD-E5B68E560F2E}" type="presOf" srcId="{A8FD3A73-47EC-4B29-97A8-74042E79D818}" destId="{9CA207DB-5966-4A0D-95CC-2B7B1E0E297B}" srcOrd="0" destOrd="0" presId="urn:microsoft.com/office/officeart/2005/8/layout/cycle2"/>
    <dgm:cxn modelId="{056BA19F-EDFF-43C3-BF96-FF3E4F8B22F3}" type="presOf" srcId="{62B95CEC-8CAA-4D47-AFF1-2864988DE7F8}" destId="{F8EB4B9B-11E4-4ECD-A108-E13A17C3BF34}" srcOrd="0" destOrd="0" presId="urn:microsoft.com/office/officeart/2005/8/layout/cycle2"/>
    <dgm:cxn modelId="{34476652-4403-49D2-BD3C-74EA74F27069}" type="presOf" srcId="{A31343B9-52EF-409D-8EB1-C53176985A37}" destId="{A89A3A73-6E45-41C7-A510-DBDD085A1489}" srcOrd="0" destOrd="0" presId="urn:microsoft.com/office/officeart/2005/8/layout/cycle2"/>
    <dgm:cxn modelId="{A117D588-D258-47ED-8F7B-DFC900C472B3}" type="presOf" srcId="{F5DF1561-7A6B-4C1D-A384-398A08ED29A1}" destId="{AD512931-5763-42FE-B044-81AD9E8399B5}" srcOrd="1" destOrd="0" presId="urn:microsoft.com/office/officeart/2005/8/layout/cycle2"/>
    <dgm:cxn modelId="{9F2785EE-BAB0-4860-9F91-FA370BC1C6D5}" srcId="{A31343B9-52EF-409D-8EB1-C53176985A37}" destId="{D06D4159-D6EE-4CEF-84C9-A12EE90A00EB}" srcOrd="5" destOrd="0" parTransId="{771504A5-B5C3-47AB-94BB-3E5CDADE1C6E}" sibTransId="{46B1E7B9-D10D-4EFD-8EEB-5F3EB85E51B7}"/>
    <dgm:cxn modelId="{8FFD7B21-4F82-4CC8-B7E6-D41E806BDB7C}" type="presOf" srcId="{D3C3E618-F3CA-474E-AFF9-0B453069C425}" destId="{425EE5F6-BC25-4513-8D66-883AF0481F23}" srcOrd="0" destOrd="0" presId="urn:microsoft.com/office/officeart/2005/8/layout/cycle2"/>
    <dgm:cxn modelId="{AE076D50-908F-42C7-B7F3-6216FDEA0E9F}" type="presOf" srcId="{D711ECBA-8370-4A58-B3D7-6D30A89382B7}" destId="{AD369AAF-1219-473E-A131-D18AF92C5324}" srcOrd="1" destOrd="0" presId="urn:microsoft.com/office/officeart/2005/8/layout/cycle2"/>
    <dgm:cxn modelId="{8D7617F9-4E5E-4E56-99BA-42126C62DF70}" srcId="{A31343B9-52EF-409D-8EB1-C53176985A37}" destId="{23C75715-CCF0-465E-9FBF-23C91FCC23E7}" srcOrd="3" destOrd="0" parTransId="{5E8DB1BA-F619-49BB-977C-CA3C31E5B658}" sibTransId="{F73CCA79-0A2C-49BE-92E7-0CA4234A1196}"/>
    <dgm:cxn modelId="{C4A4C676-F3E8-4F3B-B615-2C07731FDD47}" type="presOf" srcId="{F5DF1561-7A6B-4C1D-A384-398A08ED29A1}" destId="{A96E8010-1C3B-4E33-9567-A791DF526703}" srcOrd="0" destOrd="0" presId="urn:microsoft.com/office/officeart/2005/8/layout/cycle2"/>
    <dgm:cxn modelId="{FC9F3E6D-E52C-4F13-A9D4-895439D08C21}" type="presOf" srcId="{D06D4159-D6EE-4CEF-84C9-A12EE90A00EB}" destId="{A05DC3CE-263F-45DB-9DA0-5748F9BD1DB7}" srcOrd="0" destOrd="0" presId="urn:microsoft.com/office/officeart/2005/8/layout/cycle2"/>
    <dgm:cxn modelId="{0DC935AF-57DE-4A9D-BE6F-72F43FB83DA1}" type="presOf" srcId="{CEAD3631-6950-45F5-9980-545113EDFD82}" destId="{03155DAE-3EC8-4946-AEBE-DB75A7592EC0}" srcOrd="0" destOrd="0" presId="urn:microsoft.com/office/officeart/2005/8/layout/cycle2"/>
    <dgm:cxn modelId="{D9E61473-1BEE-4C41-9FE5-D01EFFED1A34}" type="presOf" srcId="{F73CCA79-0A2C-49BE-92E7-0CA4234A1196}" destId="{533A1FF7-91F6-4A0F-8CE6-8D15DB019AA4}" srcOrd="1" destOrd="0" presId="urn:microsoft.com/office/officeart/2005/8/layout/cycle2"/>
    <dgm:cxn modelId="{6FEA61F5-0BE4-435B-893D-BB5B70645E88}" type="presOf" srcId="{CEAD3631-6950-45F5-9980-545113EDFD82}" destId="{5D30AC30-1000-4EDA-B10C-01643BDE6C8B}" srcOrd="1" destOrd="0" presId="urn:microsoft.com/office/officeart/2005/8/layout/cycle2"/>
    <dgm:cxn modelId="{78453699-A579-4035-8766-2AA23C18F023}" type="presOf" srcId="{46B1E7B9-D10D-4EFD-8EEB-5F3EB85E51B7}" destId="{2F13BEAB-9391-48C7-A9B3-50171B4BBD68}" srcOrd="0" destOrd="0" presId="urn:microsoft.com/office/officeart/2005/8/layout/cycle2"/>
    <dgm:cxn modelId="{BA758401-3987-405C-B663-183C9F5F2FDF}" type="presOf" srcId="{90DA7C35-15CA-47E2-91DC-6B16E31BC396}" destId="{5C06E134-6659-42B7-AD15-6AD12EF070E1}" srcOrd="0" destOrd="0" presId="urn:microsoft.com/office/officeart/2005/8/layout/cycle2"/>
    <dgm:cxn modelId="{B40A8E66-8B25-4795-88C9-6D04AAB12100}" type="presOf" srcId="{D711ECBA-8370-4A58-B3D7-6D30A89382B7}" destId="{B5ACD2F6-9D2E-4FE3-8453-753321E83D49}" srcOrd="0" destOrd="0" presId="urn:microsoft.com/office/officeart/2005/8/layout/cycle2"/>
    <dgm:cxn modelId="{F8CA6194-F8F2-4102-A700-B49A89297A53}" type="presOf" srcId="{D4B03FAE-639C-45EB-A16B-5BE024BFCDCE}" destId="{35B793DB-1639-419A-BD6B-63AA698079BF}" srcOrd="0" destOrd="0" presId="urn:microsoft.com/office/officeart/2005/8/layout/cycle2"/>
    <dgm:cxn modelId="{91AFC03B-6D46-4C4A-B2CC-E4449C19CCB1}" type="presOf" srcId="{F73CCA79-0A2C-49BE-92E7-0CA4234A1196}" destId="{2B73649D-B94E-4C5B-9337-00736B2214B7}" srcOrd="0" destOrd="0" presId="urn:microsoft.com/office/officeart/2005/8/layout/cycle2"/>
    <dgm:cxn modelId="{629DE52B-1A17-4643-8EF6-FFCEEEFCF30F}" type="presOf" srcId="{A4BF8198-25E5-4945-907F-AF652C71035F}" destId="{01B6F0C2-48A9-4C52-B5A4-A10CEE3D1907}" srcOrd="0" destOrd="0" presId="urn:microsoft.com/office/officeart/2005/8/layout/cycle2"/>
    <dgm:cxn modelId="{44F2C1D9-1C3E-480A-87FF-43411DBA70FC}" type="presParOf" srcId="{A89A3A73-6E45-41C7-A510-DBDD085A1489}" destId="{9CA207DB-5966-4A0D-95CC-2B7B1E0E297B}" srcOrd="0" destOrd="0" presId="urn:microsoft.com/office/officeart/2005/8/layout/cycle2"/>
    <dgm:cxn modelId="{C442D14A-1DB6-4715-89D8-61F6AFF6BC53}" type="presParOf" srcId="{A89A3A73-6E45-41C7-A510-DBDD085A1489}" destId="{A96E8010-1C3B-4E33-9567-A791DF526703}" srcOrd="1" destOrd="0" presId="urn:microsoft.com/office/officeart/2005/8/layout/cycle2"/>
    <dgm:cxn modelId="{669C38A0-19EB-475A-8846-8BAB35B9C67F}" type="presParOf" srcId="{A96E8010-1C3B-4E33-9567-A791DF526703}" destId="{AD512931-5763-42FE-B044-81AD9E8399B5}" srcOrd="0" destOrd="0" presId="urn:microsoft.com/office/officeart/2005/8/layout/cycle2"/>
    <dgm:cxn modelId="{E05074D8-50EA-494A-B164-66ACDEB97F1C}" type="presParOf" srcId="{A89A3A73-6E45-41C7-A510-DBDD085A1489}" destId="{425EE5F6-BC25-4513-8D66-883AF0481F23}" srcOrd="2" destOrd="0" presId="urn:microsoft.com/office/officeart/2005/8/layout/cycle2"/>
    <dgm:cxn modelId="{AEB226F9-8077-4927-BB55-2E67C4B93221}" type="presParOf" srcId="{A89A3A73-6E45-41C7-A510-DBDD085A1489}" destId="{03155DAE-3EC8-4946-AEBE-DB75A7592EC0}" srcOrd="3" destOrd="0" presId="urn:microsoft.com/office/officeart/2005/8/layout/cycle2"/>
    <dgm:cxn modelId="{60B3420C-3E73-4483-AA9F-F744D3AA2FA8}" type="presParOf" srcId="{03155DAE-3EC8-4946-AEBE-DB75A7592EC0}" destId="{5D30AC30-1000-4EDA-B10C-01643BDE6C8B}" srcOrd="0" destOrd="0" presId="urn:microsoft.com/office/officeart/2005/8/layout/cycle2"/>
    <dgm:cxn modelId="{31D48D06-99DE-4EC3-BFA9-1E348712F5FF}" type="presParOf" srcId="{A89A3A73-6E45-41C7-A510-DBDD085A1489}" destId="{01B6F0C2-48A9-4C52-B5A4-A10CEE3D1907}" srcOrd="4" destOrd="0" presId="urn:microsoft.com/office/officeart/2005/8/layout/cycle2"/>
    <dgm:cxn modelId="{3B263976-C226-4D29-B503-F1ADB86345B3}" type="presParOf" srcId="{A89A3A73-6E45-41C7-A510-DBDD085A1489}" destId="{F8EB4B9B-11E4-4ECD-A108-E13A17C3BF34}" srcOrd="5" destOrd="0" presId="urn:microsoft.com/office/officeart/2005/8/layout/cycle2"/>
    <dgm:cxn modelId="{5CFB5344-E684-412D-9DFE-9600AFCD7A87}" type="presParOf" srcId="{F8EB4B9B-11E4-4ECD-A108-E13A17C3BF34}" destId="{0C5496F3-F1ED-4B2A-A65B-8CB2421770E9}" srcOrd="0" destOrd="0" presId="urn:microsoft.com/office/officeart/2005/8/layout/cycle2"/>
    <dgm:cxn modelId="{09BB9CB2-B152-4765-A9EB-0E411F2EEDD9}" type="presParOf" srcId="{A89A3A73-6E45-41C7-A510-DBDD085A1489}" destId="{E2084D55-3787-49BB-BA39-B41FA5856332}" srcOrd="6" destOrd="0" presId="urn:microsoft.com/office/officeart/2005/8/layout/cycle2"/>
    <dgm:cxn modelId="{1194B5DA-E328-4931-8D5A-158958736C90}" type="presParOf" srcId="{A89A3A73-6E45-41C7-A510-DBDD085A1489}" destId="{2B73649D-B94E-4C5B-9337-00736B2214B7}" srcOrd="7" destOrd="0" presId="urn:microsoft.com/office/officeart/2005/8/layout/cycle2"/>
    <dgm:cxn modelId="{DDB33B21-B959-4BC3-A250-BF664335422C}" type="presParOf" srcId="{2B73649D-B94E-4C5B-9337-00736B2214B7}" destId="{533A1FF7-91F6-4A0F-8CE6-8D15DB019AA4}" srcOrd="0" destOrd="0" presId="urn:microsoft.com/office/officeart/2005/8/layout/cycle2"/>
    <dgm:cxn modelId="{18F0FE7E-D189-4613-88D9-E10B75F821EA}" type="presParOf" srcId="{A89A3A73-6E45-41C7-A510-DBDD085A1489}" destId="{5C06E134-6659-42B7-AD15-6AD12EF070E1}" srcOrd="8" destOrd="0" presId="urn:microsoft.com/office/officeart/2005/8/layout/cycle2"/>
    <dgm:cxn modelId="{F72092B1-6D9C-451B-A12D-DFA05702F33D}" type="presParOf" srcId="{A89A3A73-6E45-41C7-A510-DBDD085A1489}" destId="{91320BD9-090F-4492-934B-EB05BEE3DBA9}" srcOrd="9" destOrd="0" presId="urn:microsoft.com/office/officeart/2005/8/layout/cycle2"/>
    <dgm:cxn modelId="{3BA97113-D1E2-4FCF-80DF-E931BC0FF7B3}" type="presParOf" srcId="{91320BD9-090F-4492-934B-EB05BEE3DBA9}" destId="{EBAD601C-C29F-4C31-93F6-A19E1629A516}" srcOrd="0" destOrd="0" presId="urn:microsoft.com/office/officeart/2005/8/layout/cycle2"/>
    <dgm:cxn modelId="{8C429CD4-DBBB-44A2-8CE5-2F319AB8099F}" type="presParOf" srcId="{A89A3A73-6E45-41C7-A510-DBDD085A1489}" destId="{A05DC3CE-263F-45DB-9DA0-5748F9BD1DB7}" srcOrd="10" destOrd="0" presId="urn:microsoft.com/office/officeart/2005/8/layout/cycle2"/>
    <dgm:cxn modelId="{C37194AE-115C-4DD6-B45E-8C70B04FA854}" type="presParOf" srcId="{A89A3A73-6E45-41C7-A510-DBDD085A1489}" destId="{2F13BEAB-9391-48C7-A9B3-50171B4BBD68}" srcOrd="11" destOrd="0" presId="urn:microsoft.com/office/officeart/2005/8/layout/cycle2"/>
    <dgm:cxn modelId="{49E02E21-DE58-45D3-B988-20649E905DEF}" type="presParOf" srcId="{2F13BEAB-9391-48C7-A9B3-50171B4BBD68}" destId="{F89F2751-0687-45F4-8613-DFAB23308753}" srcOrd="0" destOrd="0" presId="urn:microsoft.com/office/officeart/2005/8/layout/cycle2"/>
    <dgm:cxn modelId="{678E46E3-7F74-47EF-806D-DE2DAC7F9DB8}" type="presParOf" srcId="{A89A3A73-6E45-41C7-A510-DBDD085A1489}" destId="{35B793DB-1639-419A-BD6B-63AA698079BF}" srcOrd="12" destOrd="0" presId="urn:microsoft.com/office/officeart/2005/8/layout/cycle2"/>
    <dgm:cxn modelId="{D1BE46E4-E9DC-4EA9-8BB7-ADC99799233E}" type="presParOf" srcId="{A89A3A73-6E45-41C7-A510-DBDD085A1489}" destId="{B5ACD2F6-9D2E-4FE3-8453-753321E83D49}" srcOrd="13" destOrd="0" presId="urn:microsoft.com/office/officeart/2005/8/layout/cycle2"/>
    <dgm:cxn modelId="{F55863E8-FC87-4F3C-BA7F-A1E6E4D674B3}" type="presParOf" srcId="{B5ACD2F6-9D2E-4FE3-8453-753321E83D49}" destId="{AD369AAF-1219-473E-A131-D18AF92C532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FC098-27CF-4772-9925-AC12B853268B}">
      <dsp:nvSpPr>
        <dsp:cNvPr id="0" name=""/>
        <dsp:cNvSpPr/>
      </dsp:nvSpPr>
      <dsp:spPr>
        <a:xfrm>
          <a:off x="2333" y="0"/>
          <a:ext cx="2446074" cy="5184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dirty="0" smtClean="0">
              <a:latin typeface="Calibri" panose="020F0502020204030204" pitchFamily="34" charset="0"/>
              <a:cs typeface="Calibri" panose="020F0502020204030204" pitchFamily="34" charset="0"/>
            </a:rPr>
            <a:t>Show importance of Educational system</a:t>
          </a:r>
          <a:endParaRPr lang="en-GB" sz="2400" b="1" kern="1200" dirty="0">
            <a:latin typeface="Calibri" panose="020F0502020204030204" pitchFamily="34" charset="0"/>
            <a:cs typeface="Calibri" panose="020F0502020204030204" pitchFamily="34" charset="0"/>
          </a:endParaRPr>
        </a:p>
      </dsp:txBody>
      <dsp:txXfrm>
        <a:off x="2333" y="2073830"/>
        <a:ext cx="2446074" cy="2073830"/>
      </dsp:txXfrm>
    </dsp:sp>
    <dsp:sp modelId="{A8F1730E-DEC7-448B-AEE9-6678075230F3}">
      <dsp:nvSpPr>
        <dsp:cNvPr id="0" name=""/>
        <dsp:cNvSpPr/>
      </dsp:nvSpPr>
      <dsp:spPr>
        <a:xfrm>
          <a:off x="362139" y="144021"/>
          <a:ext cx="1726463" cy="172646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7D588-A86C-41B6-A543-A6AB58562B02}">
      <dsp:nvSpPr>
        <dsp:cNvPr id="0" name=""/>
        <dsp:cNvSpPr/>
      </dsp:nvSpPr>
      <dsp:spPr>
        <a:xfrm>
          <a:off x="2502270" y="0"/>
          <a:ext cx="2446074" cy="5184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dirty="0" smtClean="0">
              <a:latin typeface="Calibri" panose="020F0502020204030204" pitchFamily="34" charset="0"/>
              <a:cs typeface="Calibri" panose="020F0502020204030204" pitchFamily="34" charset="0"/>
            </a:rPr>
            <a:t>Summarize Challenges of Higher Education in Libya</a:t>
          </a:r>
          <a:endParaRPr lang="en-GB" sz="2400" b="1" kern="1200" dirty="0">
            <a:latin typeface="Calibri" panose="020F0502020204030204" pitchFamily="34" charset="0"/>
            <a:cs typeface="Calibri" panose="020F0502020204030204" pitchFamily="34" charset="0"/>
          </a:endParaRPr>
        </a:p>
      </dsp:txBody>
      <dsp:txXfrm>
        <a:off x="2502270" y="2073830"/>
        <a:ext cx="2446074" cy="2073830"/>
      </dsp:txXfrm>
    </dsp:sp>
    <dsp:sp modelId="{7AC1E0F4-B317-4CC6-946C-12BA95FD66F2}">
      <dsp:nvSpPr>
        <dsp:cNvPr id="0" name=""/>
        <dsp:cNvSpPr/>
      </dsp:nvSpPr>
      <dsp:spPr>
        <a:xfrm>
          <a:off x="2881595" y="144021"/>
          <a:ext cx="1726463" cy="172646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0373A-565A-4733-B023-F565687AB0BA}">
      <dsp:nvSpPr>
        <dsp:cNvPr id="0" name=""/>
        <dsp:cNvSpPr/>
      </dsp:nvSpPr>
      <dsp:spPr>
        <a:xfrm>
          <a:off x="5041247" y="0"/>
          <a:ext cx="2446074" cy="5184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dirty="0" smtClean="0">
              <a:latin typeface="Calibri" panose="020F0502020204030204" pitchFamily="34" charset="0"/>
              <a:cs typeface="Calibri" panose="020F0502020204030204" pitchFamily="34" charset="0"/>
            </a:rPr>
            <a:t>Design </a:t>
          </a:r>
        </a:p>
        <a:p>
          <a:pPr lvl="0" algn="ctr" defTabSz="1066800" rtl="0">
            <a:lnSpc>
              <a:spcPct val="90000"/>
            </a:lnSpc>
            <a:spcBef>
              <a:spcPct val="0"/>
            </a:spcBef>
            <a:spcAft>
              <a:spcPct val="35000"/>
            </a:spcAft>
          </a:pPr>
          <a:r>
            <a:rPr lang="en-GB" sz="2400" b="1" kern="1200" dirty="0" smtClean="0">
              <a:latin typeface="Calibri" panose="020F0502020204030204" pitchFamily="34" charset="0"/>
              <a:cs typeface="Calibri" panose="020F0502020204030204" pitchFamily="34" charset="0"/>
            </a:rPr>
            <a:t>an action plan towards development</a:t>
          </a:r>
          <a:endParaRPr lang="en-GB" sz="2400" b="1" kern="1200" dirty="0">
            <a:latin typeface="Calibri" panose="020F0502020204030204" pitchFamily="34" charset="0"/>
            <a:cs typeface="Calibri" panose="020F0502020204030204" pitchFamily="34" charset="0"/>
          </a:endParaRPr>
        </a:p>
      </dsp:txBody>
      <dsp:txXfrm>
        <a:off x="5041247" y="2073830"/>
        <a:ext cx="2446074" cy="2073830"/>
      </dsp:txXfrm>
    </dsp:sp>
    <dsp:sp modelId="{FED71F93-27D6-4B27-AEB8-2A52C1190E0E}">
      <dsp:nvSpPr>
        <dsp:cNvPr id="0" name=""/>
        <dsp:cNvSpPr/>
      </dsp:nvSpPr>
      <dsp:spPr>
        <a:xfrm>
          <a:off x="5401052" y="144021"/>
          <a:ext cx="1726463" cy="172646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A70D66-FFED-4F6D-9D6F-1388BBFF3E1D}">
      <dsp:nvSpPr>
        <dsp:cNvPr id="0" name=""/>
        <dsp:cNvSpPr/>
      </dsp:nvSpPr>
      <dsp:spPr>
        <a:xfrm>
          <a:off x="7560703" y="0"/>
          <a:ext cx="2446074" cy="5184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b="1" kern="1200" dirty="0" smtClean="0">
              <a:latin typeface="Calibri" panose="020F0502020204030204" pitchFamily="34" charset="0"/>
              <a:cs typeface="Calibri" panose="020F0502020204030204" pitchFamily="34" charset="0"/>
            </a:rPr>
            <a:t>Present </a:t>
          </a:r>
        </a:p>
        <a:p>
          <a:pPr lvl="0" algn="ctr" defTabSz="1066800" rtl="0">
            <a:lnSpc>
              <a:spcPct val="90000"/>
            </a:lnSpc>
            <a:spcBef>
              <a:spcPct val="0"/>
            </a:spcBef>
            <a:spcAft>
              <a:spcPct val="35000"/>
            </a:spcAft>
          </a:pPr>
          <a:r>
            <a:rPr lang="en-GB" sz="2400" b="1" kern="1200" dirty="0" smtClean="0">
              <a:latin typeface="Calibri" panose="020F0502020204030204" pitchFamily="34" charset="0"/>
              <a:cs typeface="Calibri" panose="020F0502020204030204" pitchFamily="34" charset="0"/>
            </a:rPr>
            <a:t>a strategic plan outline model </a:t>
          </a:r>
          <a:endParaRPr lang="en-GB" sz="2400" b="1" kern="1200" dirty="0">
            <a:latin typeface="Calibri" panose="020F0502020204030204" pitchFamily="34" charset="0"/>
            <a:cs typeface="Calibri" panose="020F0502020204030204" pitchFamily="34" charset="0"/>
          </a:endParaRPr>
        </a:p>
      </dsp:txBody>
      <dsp:txXfrm>
        <a:off x="7560703" y="2073830"/>
        <a:ext cx="2446074" cy="2073830"/>
      </dsp:txXfrm>
    </dsp:sp>
    <dsp:sp modelId="{62D0AB65-3D77-4B15-8E1A-112DCABECEAF}">
      <dsp:nvSpPr>
        <dsp:cNvPr id="0" name=""/>
        <dsp:cNvSpPr/>
      </dsp:nvSpPr>
      <dsp:spPr>
        <a:xfrm>
          <a:off x="7920509" y="144021"/>
          <a:ext cx="1726463" cy="172646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32DBF-6EB6-4039-A250-8856648B76A1}">
      <dsp:nvSpPr>
        <dsp:cNvPr id="0" name=""/>
        <dsp:cNvSpPr/>
      </dsp:nvSpPr>
      <dsp:spPr>
        <a:xfrm>
          <a:off x="400364" y="4147660"/>
          <a:ext cx="9208383" cy="77768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9CFEB-5E10-4D79-AD94-871DAB38D31D}">
      <dsp:nvSpPr>
        <dsp:cNvPr id="0" name=""/>
        <dsp:cNvSpPr/>
      </dsp:nvSpPr>
      <dsp:spPr>
        <a:xfrm>
          <a:off x="93565" y="2177384"/>
          <a:ext cx="1148216" cy="947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3687C-3C87-443A-BC96-838F7DE398F9}">
      <dsp:nvSpPr>
        <dsp:cNvPr id="0" name=""/>
        <dsp:cNvSpPr/>
      </dsp:nvSpPr>
      <dsp:spPr>
        <a:xfrm>
          <a:off x="716272" y="2394095"/>
          <a:ext cx="1894107" cy="1894107"/>
        </a:xfrm>
        <a:prstGeom prst="leftCircularArrow">
          <a:avLst>
            <a:gd name="adj1" fmla="val 2282"/>
            <a:gd name="adj2" fmla="val 275190"/>
            <a:gd name="adj3" fmla="val 2224617"/>
            <a:gd name="adj4" fmla="val 9198406"/>
            <a:gd name="adj5" fmla="val 26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33D65-9C4E-42E8-B8E8-01A5B37DBAA1}">
      <dsp:nvSpPr>
        <dsp:cNvPr id="0" name=""/>
        <dsp:cNvSpPr/>
      </dsp:nvSpPr>
      <dsp:spPr>
        <a:xfrm>
          <a:off x="3575" y="2503301"/>
          <a:ext cx="1710933" cy="1242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Legislative &amp; administrative defects</a:t>
          </a:r>
          <a:endParaRPr lang="en-GB" sz="1800" kern="1200" dirty="0"/>
        </a:p>
      </dsp:txBody>
      <dsp:txXfrm>
        <a:off x="39959" y="2539685"/>
        <a:ext cx="1638165" cy="1169472"/>
      </dsp:txXfrm>
    </dsp:sp>
    <dsp:sp modelId="{E816CDE1-4F00-4E55-8847-EE38F54D9ADF}">
      <dsp:nvSpPr>
        <dsp:cNvPr id="0" name=""/>
        <dsp:cNvSpPr/>
      </dsp:nvSpPr>
      <dsp:spPr>
        <a:xfrm>
          <a:off x="2097321" y="2674738"/>
          <a:ext cx="1148216" cy="947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0F77D-8BAE-4A20-AD9A-AA904CFF40CD}">
      <dsp:nvSpPr>
        <dsp:cNvPr id="0" name=""/>
        <dsp:cNvSpPr/>
      </dsp:nvSpPr>
      <dsp:spPr>
        <a:xfrm>
          <a:off x="2633142" y="1283569"/>
          <a:ext cx="2017683" cy="2017683"/>
        </a:xfrm>
        <a:prstGeom prst="circularArrow">
          <a:avLst>
            <a:gd name="adj1" fmla="val 2142"/>
            <a:gd name="adj2" fmla="val 257507"/>
            <a:gd name="adj3" fmla="val 19945992"/>
            <a:gd name="adj4" fmla="val 12954520"/>
            <a:gd name="adj5" fmla="val 24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E0A77D-804E-4AEF-A92F-1D46FC773CBE}">
      <dsp:nvSpPr>
        <dsp:cNvPr id="0" name=""/>
        <dsp:cNvSpPr/>
      </dsp:nvSpPr>
      <dsp:spPr>
        <a:xfrm>
          <a:off x="1920348" y="1728194"/>
          <a:ext cx="1884901" cy="1558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Poor performance of academic staff members</a:t>
          </a:r>
          <a:endParaRPr lang="en-GB" sz="1800" kern="1200" dirty="0"/>
        </a:p>
      </dsp:txBody>
      <dsp:txXfrm>
        <a:off x="1966007" y="1773853"/>
        <a:ext cx="1793583" cy="1467605"/>
      </dsp:txXfrm>
    </dsp:sp>
    <dsp:sp modelId="{AF2373A2-1009-4B82-A651-EFC986FB43A1}">
      <dsp:nvSpPr>
        <dsp:cNvPr id="0" name=""/>
        <dsp:cNvSpPr/>
      </dsp:nvSpPr>
      <dsp:spPr>
        <a:xfrm>
          <a:off x="4072800" y="2115212"/>
          <a:ext cx="1148216" cy="947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98BB3-A18E-41F8-A7D6-C3D53B1F90E5}">
      <dsp:nvSpPr>
        <dsp:cNvPr id="0" name=""/>
        <dsp:cNvSpPr/>
      </dsp:nvSpPr>
      <dsp:spPr>
        <a:xfrm>
          <a:off x="4564320" y="2520518"/>
          <a:ext cx="1897651" cy="1897651"/>
        </a:xfrm>
        <a:prstGeom prst="leftCircularArrow">
          <a:avLst>
            <a:gd name="adj1" fmla="val 2278"/>
            <a:gd name="adj2" fmla="val 274649"/>
            <a:gd name="adj3" fmla="val 1331716"/>
            <a:gd name="adj4" fmla="val 8306045"/>
            <a:gd name="adj5" fmla="val 26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E3D714-8193-45DB-B650-CBD5E8ED3B91}">
      <dsp:nvSpPr>
        <dsp:cNvPr id="0" name=""/>
        <dsp:cNvSpPr/>
      </dsp:nvSpPr>
      <dsp:spPr>
        <a:xfrm>
          <a:off x="4011087" y="2576874"/>
          <a:ext cx="1654380" cy="14909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Outdated curricula &amp; teaching methods</a:t>
          </a:r>
          <a:endParaRPr lang="en-GB" sz="1800" kern="1200" dirty="0"/>
        </a:p>
      </dsp:txBody>
      <dsp:txXfrm>
        <a:off x="4054755" y="2620542"/>
        <a:ext cx="1567044" cy="1403591"/>
      </dsp:txXfrm>
    </dsp:sp>
    <dsp:sp modelId="{15DAF2FE-82FF-4543-A2CA-171874E9B786}">
      <dsp:nvSpPr>
        <dsp:cNvPr id="0" name=""/>
        <dsp:cNvSpPr/>
      </dsp:nvSpPr>
      <dsp:spPr>
        <a:xfrm>
          <a:off x="6047508" y="2592372"/>
          <a:ext cx="1148216" cy="947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75DAB0-D1AA-424B-91C7-C17DEC4B3F30}">
      <dsp:nvSpPr>
        <dsp:cNvPr id="0" name=""/>
        <dsp:cNvSpPr/>
      </dsp:nvSpPr>
      <dsp:spPr>
        <a:xfrm>
          <a:off x="6642631" y="1471082"/>
          <a:ext cx="1934199" cy="1934199"/>
        </a:xfrm>
        <a:prstGeom prst="circularArrow">
          <a:avLst>
            <a:gd name="adj1" fmla="val 2235"/>
            <a:gd name="adj2" fmla="val 269192"/>
            <a:gd name="adj3" fmla="val 19581530"/>
            <a:gd name="adj4" fmla="val 12601743"/>
            <a:gd name="adj5" fmla="val 26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06E88-A099-4B0D-A621-CA16D584D699}">
      <dsp:nvSpPr>
        <dsp:cNvPr id="0" name=""/>
        <dsp:cNvSpPr/>
      </dsp:nvSpPr>
      <dsp:spPr>
        <a:xfrm>
          <a:off x="5871306" y="1977642"/>
          <a:ext cx="1883360" cy="1229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Weak financial income and disbursement procedures</a:t>
          </a:r>
          <a:endParaRPr lang="en-GB" sz="1800" kern="1200" dirty="0"/>
        </a:p>
      </dsp:txBody>
      <dsp:txXfrm>
        <a:off x="5907316" y="2013652"/>
        <a:ext cx="1811340" cy="1157439"/>
      </dsp:txXfrm>
    </dsp:sp>
    <dsp:sp modelId="{3FE6487A-0B82-4105-ABA5-EA63875157C1}">
      <dsp:nvSpPr>
        <dsp:cNvPr id="0" name=""/>
        <dsp:cNvSpPr/>
      </dsp:nvSpPr>
      <dsp:spPr>
        <a:xfrm>
          <a:off x="7960504" y="2192792"/>
          <a:ext cx="1148216" cy="947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EE26C2-0620-4D85-AD3F-96DD59570A2E}">
      <dsp:nvSpPr>
        <dsp:cNvPr id="0" name=""/>
        <dsp:cNvSpPr/>
      </dsp:nvSpPr>
      <dsp:spPr>
        <a:xfrm>
          <a:off x="8540397" y="2155446"/>
          <a:ext cx="2124582" cy="2124582"/>
        </a:xfrm>
        <a:prstGeom prst="leftCircularArrow">
          <a:avLst>
            <a:gd name="adj1" fmla="val 2035"/>
            <a:gd name="adj2" fmla="val 243947"/>
            <a:gd name="adj3" fmla="val 1976701"/>
            <a:gd name="adj4" fmla="val 8981733"/>
            <a:gd name="adj5" fmla="val 237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48CFC-5390-492A-9983-AEF21DA7AD78}">
      <dsp:nvSpPr>
        <dsp:cNvPr id="0" name=""/>
        <dsp:cNvSpPr/>
      </dsp:nvSpPr>
      <dsp:spPr>
        <a:xfrm>
          <a:off x="7973905" y="2549525"/>
          <a:ext cx="1504152" cy="11806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Poor investment in education</a:t>
          </a:r>
          <a:endParaRPr lang="en-GB" sz="1800" kern="1200" dirty="0"/>
        </a:p>
      </dsp:txBody>
      <dsp:txXfrm>
        <a:off x="8008484" y="2584104"/>
        <a:ext cx="1434994" cy="1111450"/>
      </dsp:txXfrm>
    </dsp:sp>
    <dsp:sp modelId="{3986B174-F8CA-4799-BCFD-18461126ACB0}">
      <dsp:nvSpPr>
        <dsp:cNvPr id="0" name=""/>
        <dsp:cNvSpPr/>
      </dsp:nvSpPr>
      <dsp:spPr>
        <a:xfrm>
          <a:off x="10166540" y="2558195"/>
          <a:ext cx="1148216" cy="9470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D6995-14BF-4D1E-B6F9-1E84A78C22BB}">
      <dsp:nvSpPr>
        <dsp:cNvPr id="0" name=""/>
        <dsp:cNvSpPr/>
      </dsp:nvSpPr>
      <dsp:spPr>
        <a:xfrm>
          <a:off x="9683896" y="2011819"/>
          <a:ext cx="2496242" cy="1092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Poor postgraduate &amp; research programs</a:t>
          </a:r>
          <a:endParaRPr lang="en-GB" sz="1800" kern="1200" dirty="0"/>
        </a:p>
      </dsp:txBody>
      <dsp:txXfrm>
        <a:off x="9715902" y="2043825"/>
        <a:ext cx="2432230" cy="1028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C6B1A-4579-4C52-A47A-55A68FF820A3}">
      <dsp:nvSpPr>
        <dsp:cNvPr id="0" name=""/>
        <dsp:cNvSpPr/>
      </dsp:nvSpPr>
      <dsp:spPr>
        <a:xfrm>
          <a:off x="4110" y="2304981"/>
          <a:ext cx="1175468" cy="969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7C500-D24B-4659-B6CB-19B7832BE87D}">
      <dsp:nvSpPr>
        <dsp:cNvPr id="0" name=""/>
        <dsp:cNvSpPr/>
      </dsp:nvSpPr>
      <dsp:spPr>
        <a:xfrm>
          <a:off x="655373" y="2694321"/>
          <a:ext cx="1651939" cy="1651939"/>
        </a:xfrm>
        <a:prstGeom prst="leftCircularArrow">
          <a:avLst>
            <a:gd name="adj1" fmla="val 2510"/>
            <a:gd name="adj2" fmla="val 304232"/>
            <a:gd name="adj3" fmla="val 2212729"/>
            <a:gd name="adj4" fmla="val 9157475"/>
            <a:gd name="adj5" fmla="val 29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856EE-5E36-4503-9DBA-79CFCBDE4B06}">
      <dsp:nvSpPr>
        <dsp:cNvPr id="0" name=""/>
        <dsp:cNvSpPr/>
      </dsp:nvSpPr>
      <dsp:spPr>
        <a:xfrm>
          <a:off x="178743" y="2669559"/>
          <a:ext cx="1218025" cy="12098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Absence of strategies</a:t>
          </a:r>
          <a:endParaRPr lang="en-GB" sz="1800" kern="1200" dirty="0"/>
        </a:p>
      </dsp:txBody>
      <dsp:txXfrm>
        <a:off x="214179" y="2704995"/>
        <a:ext cx="1147153" cy="1139004"/>
      </dsp:txXfrm>
    </dsp:sp>
    <dsp:sp modelId="{739751EE-8BE8-4F51-B4B5-BD87FC98C275}">
      <dsp:nvSpPr>
        <dsp:cNvPr id="0" name=""/>
        <dsp:cNvSpPr/>
      </dsp:nvSpPr>
      <dsp:spPr>
        <a:xfrm>
          <a:off x="1812047" y="2754700"/>
          <a:ext cx="1175468" cy="969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88FA6-0BF8-459D-AA11-5E94CD7BD17D}">
      <dsp:nvSpPr>
        <dsp:cNvPr id="0" name=""/>
        <dsp:cNvSpPr/>
      </dsp:nvSpPr>
      <dsp:spPr>
        <a:xfrm>
          <a:off x="2404432" y="1481444"/>
          <a:ext cx="2198197" cy="2198197"/>
        </a:xfrm>
        <a:prstGeom prst="circularArrow">
          <a:avLst>
            <a:gd name="adj1" fmla="val 1886"/>
            <a:gd name="adj2" fmla="val 225375"/>
            <a:gd name="adj3" fmla="val 19656666"/>
            <a:gd name="adj4" fmla="val 12633063"/>
            <a:gd name="adj5" fmla="val 22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35F1A-5BB4-40EA-8B89-15C261C64EF0}">
      <dsp:nvSpPr>
        <dsp:cNvPr id="0" name=""/>
        <dsp:cNvSpPr/>
      </dsp:nvSpPr>
      <dsp:spPr>
        <a:xfrm>
          <a:off x="1594193" y="2044695"/>
          <a:ext cx="2002997" cy="1420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Poor performance of Pre-University educational institutions</a:t>
          </a:r>
          <a:endParaRPr lang="en-GB" sz="1800" kern="1200" dirty="0"/>
        </a:p>
      </dsp:txBody>
      <dsp:txXfrm>
        <a:off x="1635784" y="2086286"/>
        <a:ext cx="1919815" cy="1336828"/>
      </dsp:txXfrm>
    </dsp:sp>
    <dsp:sp modelId="{3FBDC241-EAB5-499A-B117-773EE80266D8}">
      <dsp:nvSpPr>
        <dsp:cNvPr id="0" name=""/>
        <dsp:cNvSpPr/>
      </dsp:nvSpPr>
      <dsp:spPr>
        <a:xfrm>
          <a:off x="3965143" y="2283139"/>
          <a:ext cx="1175468" cy="969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34676-D46B-4538-94C2-FA9A5512CAD0}">
      <dsp:nvSpPr>
        <dsp:cNvPr id="0" name=""/>
        <dsp:cNvSpPr/>
      </dsp:nvSpPr>
      <dsp:spPr>
        <a:xfrm>
          <a:off x="4548380" y="2418006"/>
          <a:ext cx="1939903" cy="1939903"/>
        </a:xfrm>
        <a:prstGeom prst="leftCircularArrow">
          <a:avLst>
            <a:gd name="adj1" fmla="val 2137"/>
            <a:gd name="adj2" fmla="val 256854"/>
            <a:gd name="adj3" fmla="val 1785574"/>
            <a:gd name="adj4" fmla="val 8777699"/>
            <a:gd name="adj5" fmla="val 24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A2B7A3-3B70-4492-9BE2-6E8483EEA0E4}">
      <dsp:nvSpPr>
        <dsp:cNvPr id="0" name=""/>
        <dsp:cNvSpPr/>
      </dsp:nvSpPr>
      <dsp:spPr>
        <a:xfrm>
          <a:off x="3794616" y="2604032"/>
          <a:ext cx="1908343" cy="12972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Excessive  number of students admission </a:t>
          </a:r>
          <a:endParaRPr lang="en-GB" sz="1800" kern="1200" dirty="0"/>
        </a:p>
      </dsp:txBody>
      <dsp:txXfrm>
        <a:off x="3832611" y="2642027"/>
        <a:ext cx="1832353" cy="1221254"/>
      </dsp:txXfrm>
    </dsp:sp>
    <dsp:sp modelId="{F8C449A1-CB12-45B3-AAE2-C8199AFF26F7}">
      <dsp:nvSpPr>
        <dsp:cNvPr id="0" name=""/>
        <dsp:cNvSpPr/>
      </dsp:nvSpPr>
      <dsp:spPr>
        <a:xfrm>
          <a:off x="6020356" y="2608617"/>
          <a:ext cx="1175468" cy="969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CE911-A60F-4D47-89C2-B66AB3FA2784}">
      <dsp:nvSpPr>
        <dsp:cNvPr id="0" name=""/>
        <dsp:cNvSpPr/>
      </dsp:nvSpPr>
      <dsp:spPr>
        <a:xfrm>
          <a:off x="6668200" y="1432782"/>
          <a:ext cx="1974409" cy="1974409"/>
        </a:xfrm>
        <a:prstGeom prst="circularArrow">
          <a:avLst>
            <a:gd name="adj1" fmla="val 2100"/>
            <a:gd name="adj2" fmla="val 252149"/>
            <a:gd name="adj3" fmla="val 19319141"/>
            <a:gd name="adj4" fmla="val 12322311"/>
            <a:gd name="adj5" fmla="val 24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BB6DF4-F2EF-4A44-8DBF-8D8C02DEAC0E}">
      <dsp:nvSpPr>
        <dsp:cNvPr id="0" name=""/>
        <dsp:cNvSpPr/>
      </dsp:nvSpPr>
      <dsp:spPr>
        <a:xfrm>
          <a:off x="5900386" y="2016223"/>
          <a:ext cx="1807232" cy="8356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Negligence of Technical Education</a:t>
          </a:r>
          <a:endParaRPr lang="en-GB" sz="1800" kern="1200" dirty="0"/>
        </a:p>
      </dsp:txBody>
      <dsp:txXfrm>
        <a:off x="5924862" y="2040699"/>
        <a:ext cx="1758280" cy="786727"/>
      </dsp:txXfrm>
    </dsp:sp>
    <dsp:sp modelId="{0C72F829-2D16-4BB0-87C3-57F186AE35E0}">
      <dsp:nvSpPr>
        <dsp:cNvPr id="0" name=""/>
        <dsp:cNvSpPr/>
      </dsp:nvSpPr>
      <dsp:spPr>
        <a:xfrm>
          <a:off x="7974668" y="2103386"/>
          <a:ext cx="1175468" cy="969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761569-CEFF-43BD-9EBE-AEAA74A34BB3}">
      <dsp:nvSpPr>
        <dsp:cNvPr id="0" name=""/>
        <dsp:cNvSpPr/>
      </dsp:nvSpPr>
      <dsp:spPr>
        <a:xfrm>
          <a:off x="8487672" y="2685574"/>
          <a:ext cx="2026847" cy="2026847"/>
        </a:xfrm>
        <a:prstGeom prst="leftCircularArrow">
          <a:avLst>
            <a:gd name="adj1" fmla="val 2046"/>
            <a:gd name="adj2" fmla="val 245320"/>
            <a:gd name="adj3" fmla="val 1401102"/>
            <a:gd name="adj4" fmla="val 8404760"/>
            <a:gd name="adj5" fmla="val 23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447810-46A5-4419-AB64-4E4355ECA437}">
      <dsp:nvSpPr>
        <dsp:cNvPr id="0" name=""/>
        <dsp:cNvSpPr/>
      </dsp:nvSpPr>
      <dsp:spPr>
        <a:xfrm>
          <a:off x="7905043" y="2304258"/>
          <a:ext cx="1706539" cy="2016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Irrational expansion of higher educational  institutions</a:t>
          </a:r>
          <a:endParaRPr lang="en-GB" sz="1800" kern="1200" dirty="0"/>
        </a:p>
      </dsp:txBody>
      <dsp:txXfrm>
        <a:off x="7955026" y="2354241"/>
        <a:ext cx="1606573" cy="1916292"/>
      </dsp:txXfrm>
    </dsp:sp>
    <dsp:sp modelId="{75D77B2D-C958-4EDE-BF4E-FCB5AF91FF96}">
      <dsp:nvSpPr>
        <dsp:cNvPr id="0" name=""/>
        <dsp:cNvSpPr/>
      </dsp:nvSpPr>
      <dsp:spPr>
        <a:xfrm>
          <a:off x="10082333" y="2841246"/>
          <a:ext cx="1175468" cy="969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0CFF4-6052-431C-A2AD-902F1A6FA237}">
      <dsp:nvSpPr>
        <dsp:cNvPr id="0" name=""/>
        <dsp:cNvSpPr/>
      </dsp:nvSpPr>
      <dsp:spPr>
        <a:xfrm>
          <a:off x="9809008" y="1958149"/>
          <a:ext cx="2113940" cy="17661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Poor infrastructure of higher educational institutions</a:t>
          </a:r>
          <a:endParaRPr lang="en-GB" sz="1800" kern="1200" dirty="0"/>
        </a:p>
      </dsp:txBody>
      <dsp:txXfrm>
        <a:off x="9860738" y="2009879"/>
        <a:ext cx="2010480" cy="1662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FBF7-FA18-4091-AA06-CDC3CFD535F9}">
      <dsp:nvSpPr>
        <dsp:cNvPr id="0" name=""/>
        <dsp:cNvSpPr/>
      </dsp:nvSpPr>
      <dsp:spPr>
        <a:xfrm>
          <a:off x="2302431" y="0"/>
          <a:ext cx="8763693" cy="240639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C9631-D470-4186-B111-362BDA3BB227}">
      <dsp:nvSpPr>
        <dsp:cNvPr id="0" name=""/>
        <dsp:cNvSpPr/>
      </dsp:nvSpPr>
      <dsp:spPr>
        <a:xfrm>
          <a:off x="4502167" y="451995"/>
          <a:ext cx="4360793" cy="96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Calculate actual cost of each academic program</a:t>
          </a:r>
          <a:endParaRPr lang="en-GB" sz="2800" b="1" kern="1200" dirty="0">
            <a:latin typeface="Calibri" panose="020F0502020204030204" pitchFamily="34" charset="0"/>
            <a:cs typeface="Calibri" panose="020F0502020204030204" pitchFamily="34" charset="0"/>
          </a:endParaRPr>
        </a:p>
      </dsp:txBody>
      <dsp:txXfrm>
        <a:off x="4502167" y="451995"/>
        <a:ext cx="4360793" cy="965633"/>
      </dsp:txXfrm>
    </dsp:sp>
    <dsp:sp modelId="{B87EDDD7-33EA-4E55-B5FD-70A56102A58B}">
      <dsp:nvSpPr>
        <dsp:cNvPr id="0" name=""/>
        <dsp:cNvSpPr/>
      </dsp:nvSpPr>
      <dsp:spPr>
        <a:xfrm>
          <a:off x="610835" y="1382833"/>
          <a:ext cx="10809983" cy="240639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0FFEC-C2EF-47F9-BABD-CA5B07B77459}">
      <dsp:nvSpPr>
        <dsp:cNvPr id="0" name=""/>
        <dsp:cNvSpPr/>
      </dsp:nvSpPr>
      <dsp:spPr>
        <a:xfrm>
          <a:off x="1095749" y="2294098"/>
          <a:ext cx="10929585" cy="67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latin typeface="Calibri" panose="020F0502020204030204" pitchFamily="34" charset="0"/>
              <a:cs typeface="Calibri" panose="020F0502020204030204" pitchFamily="34" charset="0"/>
            </a:rPr>
            <a:t>Invite accredited  International and National Universities (state &amp; private) to  offer places according to a competitive scheme</a:t>
          </a:r>
          <a:endParaRPr lang="en-GB" sz="2800" b="1" kern="1200" dirty="0">
            <a:latin typeface="Calibri" panose="020F0502020204030204" pitchFamily="34" charset="0"/>
            <a:cs typeface="Calibri" panose="020F0502020204030204" pitchFamily="34" charset="0"/>
          </a:endParaRPr>
        </a:p>
      </dsp:txBody>
      <dsp:txXfrm>
        <a:off x="1095749" y="2294098"/>
        <a:ext cx="10929585" cy="671315"/>
      </dsp:txXfrm>
    </dsp:sp>
    <dsp:sp modelId="{9B5B194D-D4CB-4940-BCC5-D7D915528F52}">
      <dsp:nvSpPr>
        <dsp:cNvPr id="0" name=""/>
        <dsp:cNvSpPr/>
      </dsp:nvSpPr>
      <dsp:spPr>
        <a:xfrm>
          <a:off x="2038861" y="2770772"/>
          <a:ext cx="9290834" cy="2406398"/>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C52BD-3032-42DB-9741-E263D9E882BE}">
      <dsp:nvSpPr>
        <dsp:cNvPr id="0" name=""/>
        <dsp:cNvSpPr/>
      </dsp:nvSpPr>
      <dsp:spPr>
        <a:xfrm>
          <a:off x="2073271" y="3641823"/>
          <a:ext cx="9221111" cy="67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kern="1200" dirty="0" smtClean="0">
              <a:latin typeface="Calibri" panose="020F0502020204030204" pitchFamily="34" charset="0"/>
              <a:cs typeface="Calibri" panose="020F0502020204030204" pitchFamily="34" charset="0"/>
            </a:rPr>
            <a:t>Invite Baccalaureate students to apply </a:t>
          </a:r>
          <a:endParaRPr lang="en-GB" sz="3200" b="1" kern="1200" dirty="0">
            <a:latin typeface="Calibri" panose="020F0502020204030204" pitchFamily="34" charset="0"/>
            <a:cs typeface="Calibri" panose="020F0502020204030204" pitchFamily="34" charset="0"/>
          </a:endParaRPr>
        </a:p>
      </dsp:txBody>
      <dsp:txXfrm>
        <a:off x="2073271" y="3641823"/>
        <a:ext cx="9221111" cy="671315"/>
      </dsp:txXfrm>
    </dsp:sp>
    <dsp:sp modelId="{92EF189D-24E7-41E8-BC65-DB3952365282}">
      <dsp:nvSpPr>
        <dsp:cNvPr id="0" name=""/>
        <dsp:cNvSpPr/>
      </dsp:nvSpPr>
      <dsp:spPr>
        <a:xfrm>
          <a:off x="1328377" y="4313139"/>
          <a:ext cx="9378960" cy="2068188"/>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B5B12-101A-4CE9-B128-F4E1F5B4633E}">
      <dsp:nvSpPr>
        <dsp:cNvPr id="0" name=""/>
        <dsp:cNvSpPr/>
      </dsp:nvSpPr>
      <dsp:spPr>
        <a:xfrm>
          <a:off x="0" y="5141588"/>
          <a:ext cx="1342770" cy="67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GB" sz="4000" kern="1200" dirty="0"/>
        </a:p>
      </dsp:txBody>
      <dsp:txXfrm>
        <a:off x="0" y="5141588"/>
        <a:ext cx="1342770" cy="671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207DB-5966-4A0D-95CC-2B7B1E0E297B}">
      <dsp:nvSpPr>
        <dsp:cNvPr id="0" name=""/>
        <dsp:cNvSpPr/>
      </dsp:nvSpPr>
      <dsp:spPr>
        <a:xfrm>
          <a:off x="4703606" y="-303169"/>
          <a:ext cx="2733260" cy="19579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GB" sz="2000" b="1" kern="1200" dirty="0" smtClean="0">
              <a:latin typeface="Calibri" panose="020F0502020204030204" pitchFamily="34" charset="0"/>
              <a:cs typeface="Calibri" panose="020F0502020204030204" pitchFamily="34" charset="0"/>
            </a:rPr>
            <a:t>Encourage private sector in education</a:t>
          </a:r>
          <a:endParaRPr lang="en-GB" sz="2000" b="1" kern="1200" dirty="0">
            <a:latin typeface="Calibri" panose="020F0502020204030204" pitchFamily="34" charset="0"/>
            <a:cs typeface="Calibri" panose="020F0502020204030204" pitchFamily="34" charset="0"/>
          </a:endParaRPr>
        </a:p>
      </dsp:txBody>
      <dsp:txXfrm>
        <a:off x="5103883" y="-16432"/>
        <a:ext cx="1932706" cy="1384492"/>
      </dsp:txXfrm>
    </dsp:sp>
    <dsp:sp modelId="{A96E8010-1C3B-4E33-9567-A791DF526703}">
      <dsp:nvSpPr>
        <dsp:cNvPr id="0" name=""/>
        <dsp:cNvSpPr/>
      </dsp:nvSpPr>
      <dsp:spPr>
        <a:xfrm rot="12342857">
          <a:off x="6915001" y="895539"/>
          <a:ext cx="218503" cy="4794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6977306" y="1005642"/>
        <a:ext cx="152952" cy="287645"/>
      </dsp:txXfrm>
    </dsp:sp>
    <dsp:sp modelId="{425EE5F6-BC25-4513-8D66-883AF0481F23}">
      <dsp:nvSpPr>
        <dsp:cNvPr id="0" name=""/>
        <dsp:cNvSpPr/>
      </dsp:nvSpPr>
      <dsp:spPr>
        <a:xfrm>
          <a:off x="6623170" y="552366"/>
          <a:ext cx="2737038" cy="2097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Calibri" panose="020F0502020204030204" pitchFamily="34" charset="0"/>
              <a:cs typeface="Calibri" panose="020F0502020204030204" pitchFamily="34" charset="0"/>
            </a:rPr>
            <a:t>Reduce load on public sector</a:t>
          </a:r>
          <a:endParaRPr lang="en-GB" sz="2000" b="1" kern="1200" dirty="0">
            <a:latin typeface="Calibri" panose="020F0502020204030204" pitchFamily="34" charset="0"/>
            <a:cs typeface="Calibri" panose="020F0502020204030204" pitchFamily="34" charset="0"/>
          </a:endParaRPr>
        </a:p>
      </dsp:txBody>
      <dsp:txXfrm>
        <a:off x="7024000" y="859544"/>
        <a:ext cx="1935378" cy="1483185"/>
      </dsp:txXfrm>
    </dsp:sp>
    <dsp:sp modelId="{03155DAE-3EC8-4946-AEBE-DB75A7592EC0}">
      <dsp:nvSpPr>
        <dsp:cNvPr id="0" name=""/>
        <dsp:cNvSpPr/>
      </dsp:nvSpPr>
      <dsp:spPr>
        <a:xfrm rot="15115473">
          <a:off x="8311058" y="2364772"/>
          <a:ext cx="16195" cy="4794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8314241" y="2462963"/>
        <a:ext cx="11337" cy="287645"/>
      </dsp:txXfrm>
    </dsp:sp>
    <dsp:sp modelId="{01B6F0C2-48A9-4C52-B5A4-A10CEE3D1907}">
      <dsp:nvSpPr>
        <dsp:cNvPr id="0" name=""/>
        <dsp:cNvSpPr/>
      </dsp:nvSpPr>
      <dsp:spPr>
        <a:xfrm>
          <a:off x="7347847" y="2554350"/>
          <a:ext cx="2598244" cy="21090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GB" sz="2000" b="1" kern="1200" dirty="0" smtClean="0">
              <a:latin typeface="Calibri" panose="020F0502020204030204" pitchFamily="34" charset="0"/>
              <a:cs typeface="Calibri" panose="020F0502020204030204" pitchFamily="34" charset="0"/>
            </a:rPr>
            <a:t>rational use &amp; recycling of fund </a:t>
          </a:r>
          <a:endParaRPr lang="ar-LY" sz="2000" b="1" kern="1200" dirty="0" smtClean="0">
            <a:latin typeface="Calibri" panose="020F0502020204030204" pitchFamily="34" charset="0"/>
            <a:cs typeface="Calibri" panose="020F0502020204030204" pitchFamily="34" charset="0"/>
          </a:endParaRPr>
        </a:p>
      </dsp:txBody>
      <dsp:txXfrm>
        <a:off x="7728351" y="2863215"/>
        <a:ext cx="1837236" cy="1491331"/>
      </dsp:txXfrm>
    </dsp:sp>
    <dsp:sp modelId="{F8EB4B9B-11E4-4ECD-A108-E13A17C3BF34}">
      <dsp:nvSpPr>
        <dsp:cNvPr id="0" name=""/>
        <dsp:cNvSpPr/>
      </dsp:nvSpPr>
      <dsp:spPr>
        <a:xfrm rot="18432754">
          <a:off x="7967600" y="4235182"/>
          <a:ext cx="43471" cy="4794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LY" sz="2000" kern="1200"/>
        </a:p>
      </dsp:txBody>
      <dsp:txXfrm>
        <a:off x="7970177" y="4336257"/>
        <a:ext cx="30430" cy="287645"/>
      </dsp:txXfrm>
    </dsp:sp>
    <dsp:sp modelId="{E2084D55-3787-49BB-BA39-B41FA5856332}">
      <dsp:nvSpPr>
        <dsp:cNvPr id="0" name=""/>
        <dsp:cNvSpPr/>
      </dsp:nvSpPr>
      <dsp:spPr>
        <a:xfrm>
          <a:off x="5958018" y="4298923"/>
          <a:ext cx="2737038" cy="2097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Calibri" panose="020F0502020204030204" pitchFamily="34" charset="0"/>
              <a:cs typeface="Calibri" panose="020F0502020204030204" pitchFamily="34" charset="0"/>
            </a:rPr>
            <a:t>Improve infrastructure of educational institutions</a:t>
          </a:r>
          <a:endParaRPr lang="en-GB" sz="2000" b="1" kern="1200" dirty="0">
            <a:latin typeface="Calibri" panose="020F0502020204030204" pitchFamily="34" charset="0"/>
            <a:cs typeface="Calibri" panose="020F0502020204030204" pitchFamily="34" charset="0"/>
          </a:endParaRPr>
        </a:p>
      </dsp:txBody>
      <dsp:txXfrm>
        <a:off x="6358848" y="4606101"/>
        <a:ext cx="1935378" cy="1483185"/>
      </dsp:txXfrm>
    </dsp:sp>
    <dsp:sp modelId="{2B73649D-B94E-4C5B-9337-00736B2214B7}">
      <dsp:nvSpPr>
        <dsp:cNvPr id="0" name=""/>
        <dsp:cNvSpPr/>
      </dsp:nvSpPr>
      <dsp:spPr>
        <a:xfrm>
          <a:off x="6049189" y="5107989"/>
          <a:ext cx="219637" cy="4794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6049189" y="5203871"/>
        <a:ext cx="153746" cy="287645"/>
      </dsp:txXfrm>
    </dsp:sp>
    <dsp:sp modelId="{5C06E134-6659-42B7-AD15-6AD12EF070E1}">
      <dsp:nvSpPr>
        <dsp:cNvPr id="0" name=""/>
        <dsp:cNvSpPr/>
      </dsp:nvSpPr>
      <dsp:spPr>
        <a:xfrm>
          <a:off x="3635390" y="4298923"/>
          <a:ext cx="2737038" cy="2097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Calibri" panose="020F0502020204030204" pitchFamily="34" charset="0"/>
              <a:cs typeface="Calibri" panose="020F0502020204030204" pitchFamily="34" charset="0"/>
            </a:rPr>
            <a:t>Global competition</a:t>
          </a:r>
          <a:endParaRPr lang="en-GB" sz="2000" b="1" kern="1200" dirty="0">
            <a:latin typeface="Calibri" panose="020F0502020204030204" pitchFamily="34" charset="0"/>
            <a:cs typeface="Calibri" panose="020F0502020204030204" pitchFamily="34" charset="0"/>
          </a:endParaRPr>
        </a:p>
      </dsp:txBody>
      <dsp:txXfrm>
        <a:off x="4036220" y="4606101"/>
        <a:ext cx="1935378" cy="1483185"/>
      </dsp:txXfrm>
    </dsp:sp>
    <dsp:sp modelId="{91320BD9-090F-4492-934B-EB05BEE3DBA9}">
      <dsp:nvSpPr>
        <dsp:cNvPr id="0" name=""/>
        <dsp:cNvSpPr/>
      </dsp:nvSpPr>
      <dsp:spPr>
        <a:xfrm rot="3043925">
          <a:off x="4280212" y="4245167"/>
          <a:ext cx="36585" cy="4794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282226" y="4336801"/>
        <a:ext cx="25610" cy="287645"/>
      </dsp:txXfrm>
    </dsp:sp>
    <dsp:sp modelId="{A05DC3CE-263F-45DB-9DA0-5748F9BD1DB7}">
      <dsp:nvSpPr>
        <dsp:cNvPr id="0" name=""/>
        <dsp:cNvSpPr/>
      </dsp:nvSpPr>
      <dsp:spPr>
        <a:xfrm>
          <a:off x="2225891" y="2574882"/>
          <a:ext cx="2737038" cy="2097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GB" sz="2000" b="1" kern="1200" dirty="0" smtClean="0">
              <a:solidFill>
                <a:schemeClr val="bg1"/>
              </a:solidFill>
              <a:latin typeface="Calibri" panose="020F0502020204030204" pitchFamily="34" charset="0"/>
              <a:cs typeface="Calibri" panose="020F0502020204030204" pitchFamily="34" charset="0"/>
            </a:rPr>
            <a:t>Attainability of social justice</a:t>
          </a:r>
          <a:endParaRPr lang="en-GB" sz="2000" kern="1200" dirty="0"/>
        </a:p>
      </dsp:txBody>
      <dsp:txXfrm>
        <a:off x="2626721" y="2882060"/>
        <a:ext cx="1935378" cy="1483185"/>
      </dsp:txXfrm>
    </dsp:sp>
    <dsp:sp modelId="{2F13BEAB-9391-48C7-A9B3-50171B4BBD68}">
      <dsp:nvSpPr>
        <dsp:cNvPr id="0" name=""/>
        <dsp:cNvSpPr/>
      </dsp:nvSpPr>
      <dsp:spPr>
        <a:xfrm rot="5890223">
          <a:off x="3735238" y="2354187"/>
          <a:ext cx="14040" cy="4794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737643" y="2447984"/>
        <a:ext cx="9828" cy="287645"/>
      </dsp:txXfrm>
    </dsp:sp>
    <dsp:sp modelId="{35B793DB-1639-419A-BD6B-63AA698079BF}">
      <dsp:nvSpPr>
        <dsp:cNvPr id="0" name=""/>
        <dsp:cNvSpPr/>
      </dsp:nvSpPr>
      <dsp:spPr>
        <a:xfrm>
          <a:off x="2476200" y="509213"/>
          <a:ext cx="2828631" cy="2104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latin typeface="Calibri" panose="020F0502020204030204" pitchFamily="34" charset="0"/>
              <a:cs typeface="Calibri" panose="020F0502020204030204" pitchFamily="34" charset="0"/>
            </a:rPr>
            <a:t>Accommodate market needs</a:t>
          </a:r>
          <a:endParaRPr lang="en-GB" sz="2000" b="1" kern="1200" dirty="0">
            <a:latin typeface="Calibri" panose="020F0502020204030204" pitchFamily="34" charset="0"/>
            <a:cs typeface="Calibri" panose="020F0502020204030204" pitchFamily="34" charset="0"/>
          </a:endParaRPr>
        </a:p>
      </dsp:txBody>
      <dsp:txXfrm>
        <a:off x="2890443" y="817356"/>
        <a:ext cx="2000145" cy="1487846"/>
      </dsp:txXfrm>
    </dsp:sp>
    <dsp:sp modelId="{B5ACD2F6-9D2E-4FE3-8453-753321E83D49}">
      <dsp:nvSpPr>
        <dsp:cNvPr id="0" name=""/>
        <dsp:cNvSpPr/>
      </dsp:nvSpPr>
      <dsp:spPr>
        <a:xfrm rot="12126506" flipH="1">
          <a:off x="7244010" y="529760"/>
          <a:ext cx="394543" cy="718553"/>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7248361" y="651197"/>
        <a:ext cx="276180" cy="431131"/>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0.35955</cdr:x>
      <cdr:y>0.71787</cdr:y>
    </cdr:from>
    <cdr:to>
      <cdr:x>0.41539</cdr:x>
      <cdr:y>0.77521</cdr:y>
    </cdr:to>
    <cdr:sp macro="" textlink="">
      <cdr:nvSpPr>
        <cdr:cNvPr id="2" name="TextBox 1"/>
        <cdr:cNvSpPr txBox="1"/>
      </cdr:nvSpPr>
      <cdr:spPr>
        <a:xfrm xmlns:a="http://schemas.openxmlformats.org/drawingml/2006/main">
          <a:off x="3831814" y="4238782"/>
          <a:ext cx="595035" cy="338554"/>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wrap="none" rtlCol="1" anchor="ctr" anchorCtr="1">
          <a:spAutoFit/>
        </a:bodyPr>
        <a:lstStyle xmlns:a="http://schemas.openxmlformats.org/drawingml/2006/main"/>
        <a:p xmlns:a="http://schemas.openxmlformats.org/drawingml/2006/main">
          <a:r>
            <a:rPr lang="en-GB" sz="1600" dirty="0" smtClean="0"/>
            <a:t>6000</a:t>
          </a:r>
          <a:endParaRPr lang="ar-LY" sz="1600" dirty="0" smtClean="0"/>
        </a:p>
      </cdr:txBody>
    </cdr:sp>
  </cdr:relSizeAnchor>
  <cdr:relSizeAnchor xmlns:cdr="http://schemas.openxmlformats.org/drawingml/2006/chartDrawing">
    <cdr:from>
      <cdr:x>0.47351</cdr:x>
      <cdr:y>0.36701</cdr:y>
    </cdr:from>
    <cdr:to>
      <cdr:x>0.5486</cdr:x>
      <cdr:y>0.42435</cdr:y>
    </cdr:to>
    <cdr:sp macro="" textlink="">
      <cdr:nvSpPr>
        <cdr:cNvPr id="3" name="TextBox 1"/>
        <cdr:cNvSpPr txBox="1"/>
      </cdr:nvSpPr>
      <cdr:spPr>
        <a:xfrm xmlns:a="http://schemas.openxmlformats.org/drawingml/2006/main">
          <a:off x="5046260" y="2167080"/>
          <a:ext cx="800219" cy="338554"/>
        </a:xfrm>
        <a:prstGeom xmlns:a="http://schemas.openxmlformats.org/drawingml/2006/main" prst="rect">
          <a:avLst/>
        </a:prstGeom>
        <a:noFill xmlns:a="http://schemas.openxmlformats.org/drawingml/2006/main"/>
        <a:ln xmlns:a="http://schemas.openxmlformats.org/drawingml/2006/main">
          <a:solidFill>
            <a:srgbClr val="ACCBF9"/>
          </a:solidFill>
        </a:ln>
      </cdr:spPr>
      <cdr:txBody>
        <a:bodyPr xmlns:a="http://schemas.openxmlformats.org/drawingml/2006/main" wrap="none" rtlCol="1" anchor="ctr" anchorCtr="1">
          <a:spAutoFit/>
        </a:bodyPr>
        <a:lstStyle xmlns:a="http://schemas.openxmlformats.org/drawingml/2006/main">
          <a:lvl1pPr marL="0" indent="0">
            <a:defRPr sz="1100">
              <a:latin typeface="Palatino Linotype"/>
            </a:defRPr>
          </a:lvl1pPr>
          <a:lvl2pPr marL="457200" indent="0">
            <a:defRPr sz="1100">
              <a:latin typeface="Palatino Linotype"/>
            </a:defRPr>
          </a:lvl2pPr>
          <a:lvl3pPr marL="914400" indent="0">
            <a:defRPr sz="1100">
              <a:latin typeface="Palatino Linotype"/>
            </a:defRPr>
          </a:lvl3pPr>
          <a:lvl4pPr marL="1371600" indent="0">
            <a:defRPr sz="1100">
              <a:latin typeface="Palatino Linotype"/>
            </a:defRPr>
          </a:lvl4pPr>
          <a:lvl5pPr marL="1828800" indent="0">
            <a:defRPr sz="1100">
              <a:latin typeface="Palatino Linotype"/>
            </a:defRPr>
          </a:lvl5pPr>
          <a:lvl6pPr marL="2286000" indent="0">
            <a:defRPr sz="1100">
              <a:latin typeface="Palatino Linotype"/>
            </a:defRPr>
          </a:lvl6pPr>
          <a:lvl7pPr marL="2743200" indent="0">
            <a:defRPr sz="1100">
              <a:latin typeface="Palatino Linotype"/>
            </a:defRPr>
          </a:lvl7pPr>
          <a:lvl8pPr marL="3200400" indent="0">
            <a:defRPr sz="1100">
              <a:latin typeface="Palatino Linotype"/>
            </a:defRPr>
          </a:lvl8pPr>
          <a:lvl9pPr marL="3657600" indent="0">
            <a:defRPr sz="1100">
              <a:latin typeface="Palatino Linotype"/>
            </a:defRPr>
          </a:lvl9pPr>
        </a:lstStyle>
        <a:p xmlns:a="http://schemas.openxmlformats.org/drawingml/2006/main">
          <a:r>
            <a:rPr lang="en-GB" sz="1600" dirty="0" smtClean="0"/>
            <a:t>166000</a:t>
          </a:r>
          <a:endParaRPr lang="ar-LY" sz="16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pPr/>
              <a:t>5/31/2014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pPr/>
              <a:t>5/31/2014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pPr/>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B98AFB-CB0D-4DFE-87B9-B4B0D0DE73CD}" type="slidenum">
              <a:rPr lang="en-GB" smtClean="0"/>
              <a:pPr/>
              <a:t>7</a:t>
            </a:fld>
            <a:endParaRPr lang="en-GB" dirty="0"/>
          </a:p>
        </p:txBody>
      </p:sp>
    </p:spTree>
    <p:extLst>
      <p:ext uri="{BB962C8B-B14F-4D97-AF65-F5344CB8AC3E}">
        <p14:creationId xmlns:p14="http://schemas.microsoft.com/office/powerpoint/2010/main" val="143002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BB98AFB-CB0D-4DFE-87B9-B4B0D0DE73CD}" type="slidenum">
              <a:rPr lang="ar-SA" smtClean="0"/>
              <a:pPr/>
              <a:t>15</a:t>
            </a:fld>
            <a:endParaRPr lang="ar-S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LY" dirty="0"/>
          </a:p>
        </p:txBody>
      </p:sp>
      <p:sp>
        <p:nvSpPr>
          <p:cNvPr id="4" name="Slide Number Placeholder 3"/>
          <p:cNvSpPr>
            <a:spLocks noGrp="1"/>
          </p:cNvSpPr>
          <p:nvPr>
            <p:ph type="sldNum" sz="quarter" idx="10"/>
          </p:nvPr>
        </p:nvSpPr>
        <p:spPr/>
        <p:txBody>
          <a:bodyPr/>
          <a:lstStyle/>
          <a:p>
            <a:fld id="{6BB98AFB-CB0D-4DFE-87B9-B4B0D0DE73CD}" type="slidenum">
              <a:rPr lang="ar-LY" smtClean="0"/>
              <a:pPr/>
              <a:t>21</a:t>
            </a:fld>
            <a:endParaRPr lang="ar-LY"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51"/>
            <a:ext cx="1371600" cy="273049"/>
          </a:xfrm>
        </p:spPr>
        <p:txBody>
          <a:bodyPr/>
          <a:lstStyle/>
          <a:p>
            <a:fld id="{9A1C81CC-EC62-484C-9EFD-C515E5A991AC}" type="datetime1">
              <a:rPr lang="en-US" smtClean="0"/>
              <a:pPr/>
              <a:t>5/31/2014</a:t>
            </a:fld>
            <a:endParaRPr lang="en-US" dirty="0"/>
          </a:p>
        </p:txBody>
      </p:sp>
      <p:sp>
        <p:nvSpPr>
          <p:cNvPr id="5" name="Footer Placeholder 4"/>
          <p:cNvSpPr>
            <a:spLocks noGrp="1"/>
          </p:cNvSpPr>
          <p:nvPr>
            <p:ph type="ftr" sz="quarter" idx="11"/>
          </p:nvPr>
        </p:nvSpPr>
        <p:spPr>
          <a:xfrm>
            <a:off x="1065213" y="6432551"/>
            <a:ext cx="5653087" cy="273049"/>
          </a:xfrm>
        </p:spPr>
        <p:txBody>
          <a:bodyPr/>
          <a:lstStyle/>
          <a:p>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pPr/>
              <a:t>‹#›</a:t>
            </a:fld>
            <a:endParaRPr lang="en-US"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dirty="0"/>
          </a:p>
        </p:txBody>
      </p:sp>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ar-SA" smtClean="0"/>
              <a:t>انقر لتحرير نمط العنوان الرئيسي</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A94C31-0B9C-4F3A-9F91-AE5973FF3943}"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2" name="Title 1"/>
          <p:cNvSpPr>
            <a:spLocks noGrp="1"/>
          </p:cNvSpPr>
          <p:nvPr>
            <p:ph type="title"/>
          </p:nvPr>
        </p:nvSpPr>
        <p:spPr/>
        <p:txBody>
          <a:bodyPr/>
          <a:lstStyle/>
          <a:p>
            <a:r>
              <a:rPr lang="ar-SA" smtClean="0"/>
              <a:t>انقر لتحرير نمط العنوان الرئيسي</a:t>
            </a:r>
            <a:endParaRPr/>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C3846C-5D9B-4316-85D8-3C2253D10FB2}"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2" name="Vertical Title 1"/>
          <p:cNvSpPr>
            <a:spLocks noGrp="1"/>
          </p:cNvSpPr>
          <p:nvPr>
            <p:ph type="title" orient="vert"/>
          </p:nvPr>
        </p:nvSpPr>
        <p:spPr>
          <a:xfrm>
            <a:off x="8761412" y="533400"/>
            <a:ext cx="2362201" cy="5486400"/>
          </a:xfrm>
        </p:spPr>
        <p:txBody>
          <a:bodyPr vert="eaVert"/>
          <a:lstStyle/>
          <a:p>
            <a:r>
              <a:rPr lang="ar-SA" smtClean="0"/>
              <a:t>انقر لتحرير نمط العنوان الرئيسي</a:t>
            </a:r>
            <a:endParaRPr/>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51"/>
            <a:ext cx="1371600" cy="273049"/>
          </a:xfrm>
        </p:spPr>
        <p:txBody>
          <a:bodyPr/>
          <a:lstStyle/>
          <a:p>
            <a:fld id="{9A1C81CC-EC62-484C-9EFD-C515E5A991AC}" type="datetime1">
              <a:rPr lang="en-US" smtClean="0"/>
              <a:pPr/>
              <a:t>5/31/2014</a:t>
            </a:fld>
            <a:endParaRPr lang="en-US" dirty="0"/>
          </a:p>
        </p:txBody>
      </p:sp>
      <p:sp>
        <p:nvSpPr>
          <p:cNvPr id="5" name="Footer Placeholder 4"/>
          <p:cNvSpPr>
            <a:spLocks noGrp="1"/>
          </p:cNvSpPr>
          <p:nvPr>
            <p:ph type="ftr" sz="quarter" idx="11"/>
          </p:nvPr>
        </p:nvSpPr>
        <p:spPr>
          <a:xfrm>
            <a:off x="1065213" y="6432551"/>
            <a:ext cx="5653087" cy="273049"/>
          </a:xfrm>
        </p:spPr>
        <p:txBody>
          <a:bodyPr/>
          <a:lstStyle/>
          <a:p>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pPr/>
              <a:t>‹#›</a:t>
            </a:fld>
            <a:endParaRPr lang="en-US"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dirty="0"/>
          </a:p>
        </p:txBody>
      </p:sp>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ar-SA" smtClean="0"/>
              <a:t>انقر لتحرير نمط العنوان الرئيسي</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8095E0-33C4-48D2-BCDD-C61337541176}"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a:p>
        </p:txBody>
      </p:sp>
      <p:sp>
        <p:nvSpPr>
          <p:cNvPr id="2" name="Title 1"/>
          <p:cNvSpPr>
            <a:spLocks noGrp="1"/>
          </p:cNvSpPr>
          <p:nvPr>
            <p:ph type="title"/>
          </p:nvPr>
        </p:nvSpPr>
        <p:spPr/>
        <p:txBody>
          <a:bodyPr/>
          <a:lstStyle/>
          <a:p>
            <a:r>
              <a:rPr lang="ar-SA" smtClean="0"/>
              <a:t>انقر لتحرير نمط العنوان الرئيسي</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BE88E-4390-4471-B30F-638AC476AE31}"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ar-SA" smtClean="0"/>
              <a:t>انقر لتحرير نمط العنوان الرئيسي</a:t>
            </a:r>
            <a:endParaRPr/>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C03924-C821-4644-8BE9-9FF1BADEED7E}" type="datetime1">
              <a:rPr lang="en-US" smtClean="0"/>
              <a:pPr/>
              <a:t>5/31/2014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2" name="Title 1"/>
          <p:cNvSpPr>
            <a:spLocks noGrp="1"/>
          </p:cNvSpPr>
          <p:nvPr>
            <p:ph type="title"/>
          </p:nvPr>
        </p:nvSpPr>
        <p:spPr/>
        <p:txBody>
          <a:bodyPr/>
          <a:lstStyle/>
          <a:p>
            <a:r>
              <a:rPr lang="ar-SA" smtClean="0"/>
              <a:t>انقر لتحرير نمط العنوان الرئيسي</a:t>
            </a:r>
            <a:endParaRPr/>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C7EDCA8-1D24-4799-A42C-7C327BA6F65C}" type="datetime1">
              <a:rPr lang="en-US" smtClean="0"/>
              <a:pPr/>
              <a:t>5/31/2014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pPr/>
              <a:t>‹#›</a:t>
            </a:fld>
            <a:endParaRPr lang="en-US" dirty="0"/>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 name="Title 1"/>
          <p:cNvSpPr>
            <a:spLocks noGrp="1"/>
          </p:cNvSpPr>
          <p:nvPr>
            <p:ph type="title"/>
          </p:nvPr>
        </p:nvSpPr>
        <p:spPr>
          <a:xfrm>
            <a:off x="1065211" y="533400"/>
            <a:ext cx="8686802" cy="1066800"/>
          </a:xfrm>
        </p:spPr>
        <p:txBody>
          <a:bodyPr/>
          <a:lstStyle>
            <a:lvl1pPr>
              <a:defRPr/>
            </a:lvl1pPr>
          </a:lstStyle>
          <a:p>
            <a:r>
              <a:rPr lang="ar-SA" smtClean="0"/>
              <a:t>انقر لتحرير نمط العنوان الرئيسي</a:t>
            </a:r>
            <a:endParaRPr/>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A1F337-19BC-45CA-9B82-A3506C20AA4B}" type="datetime1">
              <a:rPr lang="en-US" smtClean="0"/>
              <a:pPr/>
              <a:t>5/31/2014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pPr/>
              <a:t>‹#›</a:t>
            </a:fld>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C3D98-B429-4081-AF80-FAAB7588952E}" type="datetime1">
              <a:rPr lang="en-US" smtClean="0"/>
              <a:pPr/>
              <a:t>5/31/2014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AC39A3-13FE-45EB-B17C-67E0E8D19016}" type="datetime1">
              <a:rPr lang="en-US" smtClean="0"/>
              <a:pPr/>
              <a:t>5/31/2014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ar-SA" smtClean="0"/>
              <a:t>انقر لتحرير نمط العنوان الرئيسي</a:t>
            </a:r>
            <a:endParaRPr/>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8095E0-33C4-48D2-BCDD-C61337541176}"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a:p>
        </p:txBody>
      </p:sp>
      <p:sp>
        <p:nvSpPr>
          <p:cNvPr id="2" name="Title 1"/>
          <p:cNvSpPr>
            <a:spLocks noGrp="1"/>
          </p:cNvSpPr>
          <p:nvPr>
            <p:ph type="title"/>
          </p:nvPr>
        </p:nvSpPr>
        <p:spPr/>
        <p:txBody>
          <a:bodyPr/>
          <a:lstStyle/>
          <a:p>
            <a:r>
              <a:rPr lang="ar-SA" smtClean="0"/>
              <a:t>انقر لتحرير نمط العنوان الرئيسي</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ar-SA" smtClean="0"/>
              <a:t>انقر لتحرير نمط العنوان الرئيسي</a:t>
            </a:r>
            <a:endParaRP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A94C31-0B9C-4F3A-9F91-AE5973FF3943}"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2" name="Title 1"/>
          <p:cNvSpPr>
            <a:spLocks noGrp="1"/>
          </p:cNvSpPr>
          <p:nvPr>
            <p:ph type="title"/>
          </p:nvPr>
        </p:nvSpPr>
        <p:spPr/>
        <p:txBody>
          <a:bodyPr/>
          <a:lstStyle/>
          <a:p>
            <a:r>
              <a:rPr lang="ar-SA" smtClean="0"/>
              <a:t>انقر لتحرير نمط العنوان الرئيسي</a:t>
            </a:r>
            <a:endParaRPr/>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C3846C-5D9B-4316-85D8-3C2253D10FB2}"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2" name="Vertical Title 1"/>
          <p:cNvSpPr>
            <a:spLocks noGrp="1"/>
          </p:cNvSpPr>
          <p:nvPr>
            <p:ph type="title" orient="vert"/>
          </p:nvPr>
        </p:nvSpPr>
        <p:spPr>
          <a:xfrm>
            <a:off x="8761412" y="533400"/>
            <a:ext cx="2362201" cy="5486400"/>
          </a:xfrm>
        </p:spPr>
        <p:txBody>
          <a:bodyPr vert="eaVert"/>
          <a:lstStyle/>
          <a:p>
            <a:r>
              <a:rPr lang="ar-SA" smtClean="0"/>
              <a:t>انقر لتحرير نمط العنوان الرئيسي</a:t>
            </a:r>
            <a:endParaRPr/>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BE88E-4390-4471-B30F-638AC476AE31}" type="datetime1">
              <a:rPr lang="en-US" smtClean="0"/>
              <a:pPr/>
              <a:t>5/31/2014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ar-SA" smtClean="0"/>
              <a:t>انقر لتحرير نمط العنوان الرئيسي</a:t>
            </a:r>
            <a:endParaRPr/>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C03924-C821-4644-8BE9-9FF1BADEED7E}" type="datetime1">
              <a:rPr lang="en-US" smtClean="0"/>
              <a:pPr/>
              <a:t>5/31/2014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2" name="Title 1"/>
          <p:cNvSpPr>
            <a:spLocks noGrp="1"/>
          </p:cNvSpPr>
          <p:nvPr>
            <p:ph type="title"/>
          </p:nvPr>
        </p:nvSpPr>
        <p:spPr/>
        <p:txBody>
          <a:bodyPr/>
          <a:lstStyle/>
          <a:p>
            <a:r>
              <a:rPr lang="ar-SA" smtClean="0"/>
              <a:t>انقر لتحرير نمط العنوان الرئيسي</a:t>
            </a:r>
            <a:endParaRPr/>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C7EDCA8-1D24-4799-A42C-7C327BA6F65C}" type="datetime1">
              <a:rPr lang="en-US" smtClean="0"/>
              <a:pPr/>
              <a:t>5/31/2014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pPr/>
              <a:t>‹#›</a:t>
            </a:fld>
            <a:endParaRPr lang="en-US" dirty="0"/>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 name="Title 1"/>
          <p:cNvSpPr>
            <a:spLocks noGrp="1"/>
          </p:cNvSpPr>
          <p:nvPr>
            <p:ph type="title"/>
          </p:nvPr>
        </p:nvSpPr>
        <p:spPr>
          <a:xfrm>
            <a:off x="1065211" y="533400"/>
            <a:ext cx="8686802" cy="1066800"/>
          </a:xfrm>
        </p:spPr>
        <p:txBody>
          <a:bodyPr/>
          <a:lstStyle>
            <a:lvl1pPr>
              <a:defRPr/>
            </a:lvl1pPr>
          </a:lstStyle>
          <a:p>
            <a:r>
              <a:rPr lang="ar-SA" smtClean="0"/>
              <a:t>انقر لتحرير نمط العنوان الرئيسي</a:t>
            </a:r>
            <a:endParaRPr/>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A1F337-19BC-45CA-9B82-A3506C20AA4B}" type="datetime1">
              <a:rPr lang="en-US" smtClean="0"/>
              <a:pPr/>
              <a:t>5/31/2014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pPr/>
              <a:t>‹#›</a:t>
            </a:fld>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C3D98-B429-4081-AF80-FAAB7588952E}" type="datetime1">
              <a:rPr lang="en-US" smtClean="0"/>
              <a:pPr/>
              <a:t>5/31/2014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AC39A3-13FE-45EB-B17C-67E0E8D19016}" type="datetime1">
              <a:rPr lang="en-US" smtClean="0"/>
              <a:pPr/>
              <a:t>5/31/2014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pPr/>
              <a:t>‹#›</a:t>
            </a:fld>
            <a:endParaRPr lang="en-US" dirty="0"/>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ar-SA" smtClean="0"/>
              <a:t>انقر لتحرير نمط العنوان الرئيسي</a:t>
            </a:r>
            <a:endParaRPr/>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ar-SA" smtClean="0"/>
              <a:t>انقر لتحرير نمط العنوان الرئيسي</a:t>
            </a:r>
            <a:endParaRP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solidFill>
              </a:defRPr>
            </a:lvl1pPr>
          </a:lstStyle>
          <a:p>
            <a:fld id="{CFA6C684-7899-44A6-85CF-4E082AE96FF2}" type="datetime1">
              <a:rPr lang="en-US" smtClean="0"/>
              <a:pPr/>
              <a:t>5/31/2014</a:t>
            </a:fld>
            <a:endParaRPr lang="en-US"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a:p>
        </p:txBody>
      </p:sp>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ar-SA" smtClean="0"/>
              <a:t>انقر لتحرير نمط العنوان الرئيسي</a:t>
            </a:r>
            <a:endParaRPr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1"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solidFill>
              </a:defRPr>
            </a:lvl1pPr>
          </a:lstStyle>
          <a:p>
            <a:fld id="{CFA6C684-7899-44A6-85CF-4E082AE96FF2}" type="datetime1">
              <a:rPr lang="en-US" smtClean="0"/>
              <a:pPr/>
              <a:t>5/31/2014</a:t>
            </a:fld>
            <a:endParaRPr lang="en-US"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a:p>
        </p:txBody>
      </p:sp>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ar-SA" smtClean="0"/>
              <a:t>انقر لتحرير نمط العنوان الرئيسي</a:t>
            </a:r>
            <a:endParaRPr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1"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www.npdc.gov.ly/"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05171" y="4264248"/>
            <a:ext cx="6901409" cy="2261096"/>
          </a:xfrm>
        </p:spPr>
        <p:txBody>
          <a:bodyPr>
            <a:normAutofit/>
          </a:bodyPr>
          <a:lstStyle/>
          <a:p>
            <a:r>
              <a:rPr lang="en-US" sz="4400" b="1" dirty="0" smtClean="0">
                <a:latin typeface="Calibri" panose="020F0502020204030204" pitchFamily="34" charset="0"/>
                <a:cs typeface="Calibri" panose="020F0502020204030204" pitchFamily="34" charset="0"/>
              </a:rPr>
              <a:t>Mustafa M. </a:t>
            </a:r>
            <a:r>
              <a:rPr lang="en-US" sz="4400" b="1" dirty="0" err="1" smtClean="0">
                <a:latin typeface="Calibri" panose="020F0502020204030204" pitchFamily="34" charset="0"/>
                <a:cs typeface="Calibri" panose="020F0502020204030204" pitchFamily="34" charset="0"/>
              </a:rPr>
              <a:t>Elfakhri</a:t>
            </a:r>
            <a:endParaRPr lang="en-US" sz="4400" b="1" dirty="0" smtClean="0">
              <a:latin typeface="Calibri" panose="020F0502020204030204" pitchFamily="34" charset="0"/>
              <a:cs typeface="Calibri" panose="020F0502020204030204" pitchFamily="34" charset="0"/>
            </a:endParaRPr>
          </a:p>
          <a:p>
            <a:pPr>
              <a:lnSpc>
                <a:spcPct val="100000"/>
              </a:lnSpc>
            </a:pPr>
            <a:r>
              <a:rPr lang="en-US" sz="2600" b="1" dirty="0" smtClean="0">
                <a:solidFill>
                  <a:srgbClr val="FF0000"/>
                </a:solidFill>
                <a:latin typeface="Gabriola" panose="04040605051002020D02" pitchFamily="82" charset="0"/>
                <a:cs typeface="Calibri" panose="020F0502020204030204" pitchFamily="34" charset="0"/>
              </a:rPr>
              <a:t>Professor of Biochemistry</a:t>
            </a:r>
          </a:p>
          <a:p>
            <a:pPr>
              <a:lnSpc>
                <a:spcPct val="100000"/>
              </a:lnSpc>
            </a:pPr>
            <a:r>
              <a:rPr lang="en-US" sz="2600" b="1" dirty="0" smtClean="0">
                <a:solidFill>
                  <a:srgbClr val="FF0000"/>
                </a:solidFill>
                <a:latin typeface="Gabriola" panose="04040605051002020D02" pitchFamily="82" charset="0"/>
                <a:cs typeface="Calibri" panose="020F0502020204030204" pitchFamily="34" charset="0"/>
              </a:rPr>
              <a:t>Faculty of Medicine </a:t>
            </a:r>
            <a:endParaRPr lang="ar-LY" sz="2600" b="1" dirty="0" smtClean="0">
              <a:solidFill>
                <a:srgbClr val="FF0000"/>
              </a:solidFill>
              <a:latin typeface="Gabriola" panose="04040605051002020D02" pitchFamily="82" charset="0"/>
              <a:cs typeface="Calibri" panose="020F0502020204030204" pitchFamily="34" charset="0"/>
            </a:endParaRPr>
          </a:p>
          <a:p>
            <a:pPr rtl="0">
              <a:lnSpc>
                <a:spcPct val="100000"/>
              </a:lnSpc>
            </a:pPr>
            <a:r>
              <a:rPr lang="en-GB" sz="2600" b="1" dirty="0" smtClean="0">
                <a:solidFill>
                  <a:srgbClr val="FF0000"/>
                </a:solidFill>
                <a:latin typeface="Gabriola" panose="04040605051002020D02" pitchFamily="82" charset="0"/>
                <a:cs typeface="Calibri" panose="020F0502020204030204" pitchFamily="34" charset="0"/>
              </a:rPr>
              <a:t>University of Benghazi – Libya </a:t>
            </a:r>
            <a:endParaRPr lang="en-US" sz="2600" b="1" dirty="0">
              <a:solidFill>
                <a:srgbClr val="FF0000"/>
              </a:solidFill>
              <a:latin typeface="Gabriola" panose="04040605051002020D02" pitchFamily="82" charset="0"/>
              <a:cs typeface="Calibri" panose="020F0502020204030204" pitchFamily="34" charset="0"/>
            </a:endParaRPr>
          </a:p>
        </p:txBody>
      </p:sp>
      <p:sp>
        <p:nvSpPr>
          <p:cNvPr id="4" name="Title 3"/>
          <p:cNvSpPr>
            <a:spLocks noGrp="1"/>
          </p:cNvSpPr>
          <p:nvPr>
            <p:ph type="ctrTitle"/>
          </p:nvPr>
        </p:nvSpPr>
        <p:spPr>
          <a:xfrm>
            <a:off x="117748" y="1130423"/>
            <a:ext cx="8784976" cy="2658617"/>
          </a:xfrm>
        </p:spPr>
        <p:txBody>
          <a:bodyPr>
            <a:noAutofit/>
          </a:bodyPr>
          <a:lstStyle/>
          <a:p>
            <a:pPr rtl="0"/>
            <a:r>
              <a:rPr lang="en-GB" sz="4800" dirty="0" smtClean="0"/>
              <a:t>Higher Education in Libya</a:t>
            </a:r>
            <a:r>
              <a:rPr lang="en-US" sz="4800" dirty="0" smtClean="0"/>
              <a:t>:</a:t>
            </a:r>
            <a:br>
              <a:rPr lang="en-US" sz="4800" dirty="0" smtClean="0"/>
            </a:br>
            <a:r>
              <a:rPr lang="en-GB" sz="4800" dirty="0" smtClean="0"/>
              <a:t>Challenges and Future Plans</a:t>
            </a:r>
            <a:endParaRPr lang="en-US" sz="4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148" y="500042"/>
            <a:ext cx="2660875" cy="157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10</a:t>
            </a:fld>
            <a:endParaRPr lang="en-US" dirty="0"/>
          </a:p>
        </p:txBody>
      </p:sp>
      <p:sp>
        <p:nvSpPr>
          <p:cNvPr id="3" name="Content Placeholder 2"/>
          <p:cNvSpPr>
            <a:spLocks noGrp="1"/>
          </p:cNvSpPr>
          <p:nvPr>
            <p:ph idx="1"/>
          </p:nvPr>
        </p:nvSpPr>
        <p:spPr>
          <a:xfrm>
            <a:off x="1022314" y="1500174"/>
            <a:ext cx="9715568" cy="3429024"/>
          </a:xfrm>
        </p:spPr>
        <p:txBody>
          <a:bodyPr>
            <a:normAutofit/>
          </a:bodyPr>
          <a:lstStyle/>
          <a:p>
            <a:pPr algn="just" rtl="0"/>
            <a:r>
              <a:rPr lang="en-US" sz="3600" b="1" dirty="0" smtClean="0">
                <a:latin typeface="Calibri" pitchFamily="34" charset="0"/>
                <a:cs typeface="Calibri" pitchFamily="34" charset="0"/>
              </a:rPr>
              <a:t>The contemporary world is experiencing</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an unprecedented scientific advancement in all aspects of life . It is becoming a formidable task to stay internationally competent. Improving educational programs to well prepare our young generation is the key to do so . </a:t>
            </a:r>
          </a:p>
          <a:p>
            <a:pPr algn="just" rtl="0"/>
            <a:endParaRPr lang="ar-LY"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11</a:t>
            </a:fld>
            <a:endParaRPr lang="en-US" dirty="0"/>
          </a:p>
        </p:txBody>
      </p:sp>
      <p:sp>
        <p:nvSpPr>
          <p:cNvPr id="3" name="Content Placeholder 2"/>
          <p:cNvSpPr>
            <a:spLocks noGrp="1"/>
          </p:cNvSpPr>
          <p:nvPr>
            <p:ph idx="1"/>
          </p:nvPr>
        </p:nvSpPr>
        <p:spPr>
          <a:xfrm>
            <a:off x="1065212" y="1828800"/>
            <a:ext cx="9101166" cy="3886216"/>
          </a:xfrm>
        </p:spPr>
        <p:txBody>
          <a:bodyPr/>
          <a:lstStyle/>
          <a:p>
            <a:pPr lvl="0" algn="just" rtl="0">
              <a:buClr>
                <a:prstClr val="black">
                  <a:lumMod val="65000"/>
                  <a:lumOff val="35000"/>
                </a:prstClr>
              </a:buClr>
            </a:pPr>
            <a:r>
              <a:rPr lang="en-US" sz="3300" b="1" dirty="0" smtClean="0">
                <a:solidFill>
                  <a:prstClr val="black"/>
                </a:solidFill>
                <a:latin typeface="Calibri" pitchFamily="34" charset="0"/>
                <a:cs typeface="Calibri" pitchFamily="34" charset="0"/>
              </a:rPr>
              <a:t>The future requirements of education is choosing quality over quantity and adopting modern, reliable teaching methods in order to acquire knowledge, develop skills and attitudes that comply with good professional practice to  meet the challenge  of globalization</a:t>
            </a:r>
            <a:r>
              <a:rPr lang="en-US" sz="1900" dirty="0" smtClean="0">
                <a:solidFill>
                  <a:prstClr val="black"/>
                </a:solidFill>
              </a:rPr>
              <a:t>.</a:t>
            </a:r>
          </a:p>
          <a:p>
            <a:endParaRPr lang="ar-LY"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428604"/>
            <a:ext cx="10473268" cy="5952724"/>
          </a:xfrm>
        </p:spPr>
        <p:txBody>
          <a:bodyPr>
            <a:normAutofit/>
          </a:bodyPr>
          <a:lstStyle/>
          <a:p>
            <a:pPr algn="just" rtl="0"/>
            <a:r>
              <a:rPr lang="en-GB" sz="3200" b="1" dirty="0">
                <a:latin typeface="Calibri" panose="020F0502020204030204" pitchFamily="34" charset="0"/>
                <a:cs typeface="Calibri" panose="020F0502020204030204" pitchFamily="34" charset="0"/>
              </a:rPr>
              <a:t>Education in Libya is free for everyone from elementary school up to university </a:t>
            </a:r>
            <a:r>
              <a:rPr lang="en-GB" sz="3200" b="1" dirty="0" smtClean="0">
                <a:latin typeface="Calibri" panose="020F0502020204030204" pitchFamily="34" charset="0"/>
                <a:cs typeface="Calibri" panose="020F0502020204030204" pitchFamily="34" charset="0"/>
              </a:rPr>
              <a:t>level. </a:t>
            </a:r>
          </a:p>
          <a:p>
            <a:pPr algn="just" rtl="0"/>
            <a:r>
              <a:rPr lang="en-GB" sz="3200" b="1" dirty="0" smtClean="0">
                <a:latin typeface="Calibri" panose="020F0502020204030204" pitchFamily="34" charset="0"/>
                <a:cs typeface="Calibri" panose="020F0502020204030204" pitchFamily="34" charset="0"/>
              </a:rPr>
              <a:t>Libya’s population (2010) </a:t>
            </a:r>
            <a:r>
              <a:rPr lang="en-GB" sz="3200" b="1" dirty="0">
                <a:latin typeface="Calibri" panose="020F0502020204030204" pitchFamily="34" charset="0"/>
                <a:cs typeface="Calibri" panose="020F0502020204030204" pitchFamily="34" charset="0"/>
              </a:rPr>
              <a:t>of approximately </a:t>
            </a:r>
            <a:r>
              <a:rPr lang="en-GB" sz="3200" b="1" dirty="0" smtClean="0">
                <a:latin typeface="Calibri" panose="020F0502020204030204" pitchFamily="34" charset="0"/>
                <a:cs typeface="Calibri" panose="020F0502020204030204" pitchFamily="34" charset="0"/>
              </a:rPr>
              <a:t>6.17 </a:t>
            </a:r>
            <a:r>
              <a:rPr lang="en-GB" sz="3200" b="1" dirty="0">
                <a:latin typeface="Calibri" panose="020F0502020204030204" pitchFamily="34" charset="0"/>
                <a:cs typeface="Calibri" panose="020F0502020204030204" pitchFamily="34" charset="0"/>
              </a:rPr>
              <a:t>million </a:t>
            </a:r>
            <a:r>
              <a:rPr lang="en-GB" sz="3200" b="1" dirty="0" smtClean="0">
                <a:latin typeface="Calibri" panose="020F0502020204030204" pitchFamily="34" charset="0"/>
                <a:cs typeface="Calibri" panose="020F0502020204030204" pitchFamily="34" charset="0"/>
              </a:rPr>
              <a:t>includes:</a:t>
            </a:r>
          </a:p>
          <a:p>
            <a:pPr algn="just" rtl="0"/>
            <a:endParaRPr lang="en-GB" sz="3200" b="1" dirty="0" smtClean="0">
              <a:latin typeface="Calibri" panose="020F0502020204030204" pitchFamily="34" charset="0"/>
              <a:cs typeface="Calibri" panose="020F0502020204030204" pitchFamily="34" charset="0"/>
            </a:endParaRPr>
          </a:p>
          <a:p>
            <a:pPr lvl="1" algn="just" rtl="0">
              <a:buClr>
                <a:srgbClr val="C00000"/>
              </a:buClr>
              <a:buFont typeface="Wingdings" pitchFamily="2" charset="2"/>
              <a:buChar char="Ø"/>
            </a:pPr>
            <a:r>
              <a:rPr lang="en-GB" sz="3000" b="1" dirty="0" smtClean="0">
                <a:latin typeface="Calibri" panose="020F0502020204030204" pitchFamily="34" charset="0"/>
                <a:cs typeface="Calibri" panose="020F0502020204030204" pitchFamily="34" charset="0"/>
              </a:rPr>
              <a:t> </a:t>
            </a:r>
            <a:r>
              <a:rPr lang="en-GB" sz="3000" b="1" dirty="0">
                <a:latin typeface="Calibri" panose="020F0502020204030204" pitchFamily="34" charset="0"/>
                <a:cs typeface="Calibri" panose="020F0502020204030204" pitchFamily="34" charset="0"/>
              </a:rPr>
              <a:t>1.7 million </a:t>
            </a:r>
            <a:r>
              <a:rPr lang="en-GB" sz="3000" b="1" dirty="0" smtClean="0">
                <a:latin typeface="Calibri" panose="020F0502020204030204" pitchFamily="34" charset="0"/>
                <a:cs typeface="Calibri" panose="020F0502020204030204" pitchFamily="34" charset="0"/>
              </a:rPr>
              <a:t>students (28% of population), </a:t>
            </a:r>
            <a:r>
              <a:rPr lang="en-GB" sz="3000" b="1" dirty="0">
                <a:latin typeface="Calibri" panose="020F0502020204030204" pitchFamily="34" charset="0"/>
                <a:cs typeface="Calibri" panose="020F0502020204030204" pitchFamily="34" charset="0"/>
              </a:rPr>
              <a:t>over </a:t>
            </a:r>
            <a:r>
              <a:rPr lang="en-GB" sz="3000" b="1" dirty="0" smtClean="0">
                <a:latin typeface="Calibri" panose="020F0502020204030204" pitchFamily="34" charset="0"/>
                <a:cs typeface="Calibri" panose="020F0502020204030204" pitchFamily="34" charset="0"/>
              </a:rPr>
              <a:t>300,000 of </a:t>
            </a:r>
            <a:r>
              <a:rPr lang="en-GB" sz="3000" b="1" dirty="0">
                <a:latin typeface="Calibri" panose="020F0502020204030204" pitchFamily="34" charset="0"/>
                <a:cs typeface="Calibri" panose="020F0502020204030204" pitchFamily="34" charset="0"/>
              </a:rPr>
              <a:t>whom study at tertiary level, including those in the higher technical and vocational </a:t>
            </a:r>
            <a:r>
              <a:rPr lang="en-GB" sz="3000" b="1" dirty="0" smtClean="0">
                <a:latin typeface="Calibri" panose="020F0502020204030204" pitchFamily="34" charset="0"/>
                <a:cs typeface="Calibri" panose="020F0502020204030204" pitchFamily="34" charset="0"/>
              </a:rPr>
              <a:t>sector (≤ 10%)</a:t>
            </a:r>
          </a:p>
          <a:p>
            <a:pPr lvl="1" algn="just" rtl="0">
              <a:buClr>
                <a:srgbClr val="C00000"/>
              </a:buClr>
              <a:buFont typeface="Wingdings" pitchFamily="2" charset="2"/>
              <a:buChar char="Ø"/>
            </a:pPr>
            <a:r>
              <a:rPr lang="en-GB" sz="3000" b="1" dirty="0" smtClean="0">
                <a:latin typeface="Calibri" panose="020F0502020204030204" pitchFamily="34" charset="0"/>
                <a:cs typeface="Calibri" panose="020F0502020204030204" pitchFamily="34" charset="0"/>
              </a:rPr>
              <a:t>This </a:t>
            </a:r>
            <a:r>
              <a:rPr lang="en-GB" sz="3000" b="1" dirty="0">
                <a:latin typeface="Calibri" panose="020F0502020204030204" pitchFamily="34" charset="0"/>
                <a:cs typeface="Calibri" panose="020F0502020204030204" pitchFamily="34" charset="0"/>
              </a:rPr>
              <a:t>number </a:t>
            </a:r>
            <a:r>
              <a:rPr lang="en-GB" sz="3000" b="1" dirty="0" smtClean="0">
                <a:latin typeface="Calibri" panose="020F0502020204030204" pitchFamily="34" charset="0"/>
                <a:cs typeface="Calibri" panose="020F0502020204030204" pitchFamily="34" charset="0"/>
              </a:rPr>
              <a:t>of students represents </a:t>
            </a:r>
            <a:r>
              <a:rPr lang="en-GB" sz="3000" b="1" dirty="0">
                <a:latin typeface="Calibri" panose="020F0502020204030204" pitchFamily="34" charset="0"/>
                <a:cs typeface="Calibri" panose="020F0502020204030204" pitchFamily="34" charset="0"/>
              </a:rPr>
              <a:t>an increase of over </a:t>
            </a:r>
            <a:r>
              <a:rPr lang="en-GB" sz="3000" b="1" dirty="0" smtClean="0">
                <a:latin typeface="Calibri" panose="020F0502020204030204" pitchFamily="34" charset="0"/>
                <a:cs typeface="Calibri" panose="020F0502020204030204" pitchFamily="34" charset="0"/>
              </a:rPr>
              <a:t>290,000 </a:t>
            </a:r>
            <a:r>
              <a:rPr lang="en-GB" sz="3000" b="1" dirty="0">
                <a:latin typeface="Calibri" panose="020F0502020204030204" pitchFamily="34" charset="0"/>
                <a:cs typeface="Calibri" panose="020F0502020204030204" pitchFamily="34" charset="0"/>
              </a:rPr>
              <a:t>since 1975, when just over </a:t>
            </a:r>
            <a:r>
              <a:rPr lang="en-GB" sz="3000" b="1" dirty="0" smtClean="0">
                <a:latin typeface="Calibri" panose="020F0502020204030204" pitchFamily="34" charset="0"/>
                <a:cs typeface="Calibri" panose="020F0502020204030204" pitchFamily="34" charset="0"/>
              </a:rPr>
              <a:t>5,000 students </a:t>
            </a:r>
            <a:r>
              <a:rPr lang="en-GB" sz="3000" b="1" dirty="0">
                <a:latin typeface="Calibri" panose="020F0502020204030204" pitchFamily="34" charset="0"/>
                <a:cs typeface="Calibri" panose="020F0502020204030204" pitchFamily="34" charset="0"/>
              </a:rPr>
              <a:t>were enrolled</a:t>
            </a:r>
            <a:r>
              <a:rPr lang="en-GB" sz="3000" b="1" dirty="0" smtClean="0">
                <a:latin typeface="Calibri" panose="020F0502020204030204" pitchFamily="34" charset="0"/>
                <a:cs typeface="Calibri" panose="020F0502020204030204" pitchFamily="34" charset="0"/>
              </a:rPr>
              <a:t>.</a:t>
            </a:r>
          </a:p>
        </p:txBody>
      </p:sp>
      <p:sp>
        <p:nvSpPr>
          <p:cNvPr id="6" name="عنصر نائب لرقم الشريحة 4"/>
          <p:cNvSpPr>
            <a:spLocks noGrp="1"/>
          </p:cNvSpPr>
          <p:nvPr>
            <p:ph type="sldNum" sz="quarter" idx="12"/>
          </p:nvPr>
        </p:nvSpPr>
        <p:spPr>
          <a:xfrm>
            <a:off x="8532812" y="6155267"/>
            <a:ext cx="1219201" cy="273049"/>
          </a:xfrm>
        </p:spPr>
        <p:txBody>
          <a:bodyPr/>
          <a:lstStyle/>
          <a:p>
            <a:fld id="{AAEAE4A8-A6E5-453E-B946-FB774B73F48C}" type="slidenum">
              <a:rPr lang="en-US" sz="1200" b="1" smtClean="0"/>
              <a:pPr/>
              <a:t>12</a:t>
            </a:fld>
            <a:endParaRPr lang="en-US" sz="1200" b="1"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142984"/>
            <a:ext cx="9672670" cy="4876816"/>
          </a:xfrm>
        </p:spPr>
        <p:txBody>
          <a:bodyPr>
            <a:normAutofit/>
          </a:bodyPr>
          <a:lstStyle/>
          <a:p>
            <a:pPr algn="just" rtl="0"/>
            <a:r>
              <a:rPr lang="en-US" sz="2800" b="1" dirty="0" smtClean="0">
                <a:latin typeface="Calibri" pitchFamily="34" charset="0"/>
              </a:rPr>
              <a:t>The general decline in the quality of Libyan higher educational system within the last 3 decades is well recognized.</a:t>
            </a:r>
          </a:p>
          <a:p>
            <a:pPr algn="just" rtl="0"/>
            <a:r>
              <a:rPr lang="en-US" sz="2800" b="1" dirty="0" smtClean="0">
                <a:latin typeface="Calibri" pitchFamily="34" charset="0"/>
              </a:rPr>
              <a:t>The efficiency of its product has been proven to be inconsistent with the national economical and developmental needs.</a:t>
            </a:r>
          </a:p>
        </p:txBody>
      </p:sp>
      <p:sp>
        <p:nvSpPr>
          <p:cNvPr id="5" name="TextBox 4"/>
          <p:cNvSpPr txBox="1"/>
          <p:nvPr/>
        </p:nvSpPr>
        <p:spPr>
          <a:xfrm>
            <a:off x="1236628" y="5163278"/>
            <a:ext cx="9072626" cy="107721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1" anchor="ctr" anchorCtr="1">
            <a:spAutoFit/>
          </a:bodyPr>
          <a:lstStyle/>
          <a:p>
            <a:r>
              <a:rPr lang="en-GB" sz="1600" b="1" dirty="0" smtClean="0">
                <a:solidFill>
                  <a:srgbClr val="FF0000"/>
                </a:solidFill>
              </a:rPr>
              <a:t>Ref:</a:t>
            </a:r>
          </a:p>
          <a:p>
            <a:r>
              <a:rPr lang="en-GB" sz="1600" b="1" dirty="0" smtClean="0"/>
              <a:t>*Proceeding , Conference of Public Policies , Benghazi 12-14/06/2007 </a:t>
            </a:r>
          </a:p>
          <a:p>
            <a:r>
              <a:rPr lang="en-GB" sz="1600" b="1" dirty="0" smtClean="0"/>
              <a:t>  Supervised by Research and Consulting </a:t>
            </a:r>
            <a:r>
              <a:rPr lang="en-GB" sz="1600" b="1" dirty="0"/>
              <a:t>C</a:t>
            </a:r>
            <a:r>
              <a:rPr lang="en-GB" sz="1600" b="1" dirty="0" smtClean="0"/>
              <a:t>entre – university of Benghazi (Previously </a:t>
            </a:r>
            <a:r>
              <a:rPr lang="en-GB" sz="1600" b="1" dirty="0" err="1" smtClean="0"/>
              <a:t>Garyounis</a:t>
            </a:r>
            <a:r>
              <a:rPr lang="en-GB" sz="1600" b="1" dirty="0" smtClean="0"/>
              <a:t>)</a:t>
            </a:r>
          </a:p>
        </p:txBody>
      </p:sp>
      <p:sp>
        <p:nvSpPr>
          <p:cNvPr id="4" name="Slide Number Placeholder 3"/>
          <p:cNvSpPr>
            <a:spLocks noGrp="1"/>
          </p:cNvSpPr>
          <p:nvPr>
            <p:ph type="sldNum" sz="quarter" idx="12"/>
          </p:nvPr>
        </p:nvSpPr>
        <p:spPr/>
        <p:txBody>
          <a:bodyPr/>
          <a:lstStyle/>
          <a:p>
            <a:fld id="{AAEAE4A8-A6E5-453E-B946-FB774B73F48C}" type="slidenum">
              <a:rPr lang="en-US" smtClean="0"/>
              <a:pPr/>
              <a:t>13</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4"/>
          <p:cNvSpPr>
            <a:spLocks noGrp="1"/>
          </p:cNvSpPr>
          <p:nvPr>
            <p:ph type="sldNum" sz="quarter" idx="12"/>
          </p:nvPr>
        </p:nvSpPr>
        <p:spPr/>
        <p:txBody>
          <a:bodyPr/>
          <a:lstStyle/>
          <a:p>
            <a:fld id="{AAEAE4A8-A6E5-453E-B946-FB774B73F48C}" type="slidenum">
              <a:rPr lang="en-US" sz="1200" b="1" smtClean="0"/>
              <a:pPr/>
              <a:t>14</a:t>
            </a:fld>
            <a:endParaRPr lang="en-US" sz="1200" b="1"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679227866"/>
              </p:ext>
            </p:extLst>
          </p:nvPr>
        </p:nvGraphicFramePr>
        <p:xfrm>
          <a:off x="5109" y="2276872"/>
          <a:ext cx="12183715" cy="571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1"/>
            <p:extLst>
              <p:ext uri="{D42A27DB-BD31-4B8C-83A1-F6EECF244321}">
                <p14:modId xmlns:p14="http://schemas.microsoft.com/office/powerpoint/2010/main" val="849681334"/>
              </p:ext>
            </p:extLst>
          </p:nvPr>
        </p:nvGraphicFramePr>
        <p:xfrm>
          <a:off x="0" y="-1539552"/>
          <a:ext cx="11927060" cy="5976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ight Arrow 9"/>
          <p:cNvSpPr/>
          <p:nvPr/>
        </p:nvSpPr>
        <p:spPr>
          <a:xfrm>
            <a:off x="0" y="2286000"/>
            <a:ext cx="12188825" cy="2007096"/>
          </a:xfrm>
          <a:prstGeom prst="rightArrow">
            <a:avLst/>
          </a:prstGeom>
          <a:solidFill>
            <a:srgbClr val="E2A0D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dirty="0" smtClean="0">
                <a:solidFill>
                  <a:srgbClr val="FF0000"/>
                </a:solidFill>
              </a:rPr>
              <a:t>Challenges</a:t>
            </a:r>
            <a:endParaRPr lang="en-GB" sz="4800" b="1" dirty="0"/>
          </a:p>
        </p:txBody>
      </p:sp>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0">
                                            <p:txEl>
                                              <p:pRg st="0" end="0"/>
                                            </p:txEl>
                                          </p:spTgt>
                                        </p:tgtEl>
                                        <p:attrNameLst>
                                          <p:attrName>style.color</p:attrName>
                                        </p:attrNameLst>
                                      </p:cBhvr>
                                      <p:to>
                                        <a:schemeClr val="bg1"/>
                                      </p:to>
                                    </p:animClr>
                                    <p:animClr clrSpc="rgb" dir="cw">
                                      <p:cBhvr>
                                        <p:cTn id="7" dur="250" autoRev="1" fill="remove"/>
                                        <p:tgtEl>
                                          <p:spTgt spid="10">
                                            <p:txEl>
                                              <p:pRg st="0" end="0"/>
                                            </p:txEl>
                                          </p:spTgt>
                                        </p:tgtEl>
                                        <p:attrNameLst>
                                          <p:attrName>fillcolor</p:attrName>
                                        </p:attrNameLst>
                                      </p:cBhvr>
                                      <p:to>
                                        <a:schemeClr val="bg1"/>
                                      </p:to>
                                    </p:animClr>
                                    <p:set>
                                      <p:cBhvr>
                                        <p:cTn id="8" dur="250" autoRev="1" fill="remove"/>
                                        <p:tgtEl>
                                          <p:spTgt spid="10">
                                            <p:txEl>
                                              <p:pRg st="0" end="0"/>
                                            </p:txEl>
                                          </p:spTgt>
                                        </p:tgtEl>
                                        <p:attrNameLst>
                                          <p:attrName>fill.type</p:attrName>
                                        </p:attrNameLst>
                                      </p:cBhvr>
                                      <p:to>
                                        <p:strVal val="solid"/>
                                      </p:to>
                                    </p:set>
                                    <p:set>
                                      <p:cBhvr>
                                        <p:cTn id="9" dur="250" autoRev="1" fill="remove"/>
                                        <p:tgtEl>
                                          <p:spTgt spid="10">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AEAE4A8-A6E5-453E-B946-FB774B73F48C}" type="slidenum">
              <a:rPr lang="en-US" smtClean="0"/>
              <a:pPr/>
              <a:t>15</a:t>
            </a:fld>
            <a:endParaRPr lang="en-US" dirty="0"/>
          </a:p>
        </p:txBody>
      </p:sp>
      <p:sp>
        <p:nvSpPr>
          <p:cNvPr id="3" name="عنصر نائب للمحتوى 2"/>
          <p:cNvSpPr>
            <a:spLocks noGrp="1"/>
          </p:cNvSpPr>
          <p:nvPr>
            <p:ph idx="1"/>
          </p:nvPr>
        </p:nvSpPr>
        <p:spPr>
          <a:xfrm>
            <a:off x="1065212" y="1828800"/>
            <a:ext cx="8917632" cy="4191000"/>
          </a:xfrm>
        </p:spPr>
        <p:txBody>
          <a:bodyPr>
            <a:normAutofit/>
          </a:bodyPr>
          <a:lstStyle/>
          <a:p>
            <a:pPr algn="just" rtl="0"/>
            <a:r>
              <a:rPr lang="en-US" sz="2800" b="1" dirty="0" smtClean="0">
                <a:latin typeface="Calibri" pitchFamily="34" charset="0"/>
              </a:rPr>
              <a:t>I tried here to concentrate on the  internal challenges arised from components of the higher educational system in Libya that affecting its own performance .</a:t>
            </a:r>
          </a:p>
          <a:p>
            <a:pPr algn="just" rtl="0"/>
            <a:r>
              <a:rPr lang="en-US" sz="2800" b="1" dirty="0" smtClean="0">
                <a:latin typeface="Calibri" pitchFamily="34" charset="0"/>
              </a:rPr>
              <a:t>This does not under estimate the effect of other external threats , but they just remain beyond the scope of this presentation.</a:t>
            </a:r>
            <a:endParaRPr lang="ar-SA" sz="2800" b="1"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16</a:t>
            </a:fld>
            <a:endParaRPr lang="en-US" dirty="0"/>
          </a:p>
        </p:txBody>
      </p:sp>
      <p:sp>
        <p:nvSpPr>
          <p:cNvPr id="7" name="Title 1"/>
          <p:cNvSpPr>
            <a:spLocks noGrp="1"/>
          </p:cNvSpPr>
          <p:nvPr>
            <p:ph type="title"/>
          </p:nvPr>
        </p:nvSpPr>
        <p:spPr>
          <a:xfrm>
            <a:off x="1522380" y="2500306"/>
            <a:ext cx="8686801" cy="1066800"/>
          </a:xfrm>
        </p:spPr>
        <p:txBody>
          <a:bodyPr>
            <a:normAutofit/>
          </a:bodyPr>
          <a:lstStyle/>
          <a:p>
            <a:pPr algn="ctr" rtl="0"/>
            <a:r>
              <a:rPr lang="en-US" sz="5400" dirty="0" smtClean="0"/>
              <a:t>Requirements</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rPr>
              <a:t>Lack of a national strategic plan </a:t>
            </a:r>
            <a:r>
              <a:rPr lang="en-US" sz="1600" dirty="0" smtClean="0">
                <a:solidFill>
                  <a:schemeClr val="tx1"/>
                </a:solidFill>
              </a:rPr>
              <a:t>(</a:t>
            </a:r>
            <a:r>
              <a:rPr lang="en-US" sz="1400" dirty="0" smtClean="0">
                <a:solidFill>
                  <a:schemeClr val="tx1"/>
                </a:solidFill>
              </a:rPr>
              <a:t>1,2,3,4,5)</a:t>
            </a:r>
            <a:endParaRPr lang="ar-LY" sz="1400" dirty="0">
              <a:solidFill>
                <a:schemeClr val="tx1"/>
              </a:solidFill>
            </a:endParaRPr>
          </a:p>
        </p:txBody>
      </p:sp>
      <p:sp>
        <p:nvSpPr>
          <p:cNvPr id="3" name="Content Placeholder 2"/>
          <p:cNvSpPr>
            <a:spLocks noGrp="1"/>
          </p:cNvSpPr>
          <p:nvPr>
            <p:ph idx="1"/>
          </p:nvPr>
        </p:nvSpPr>
        <p:spPr>
          <a:xfrm>
            <a:off x="1065212" y="1828800"/>
            <a:ext cx="8815414" cy="4191000"/>
          </a:xfrm>
        </p:spPr>
        <p:txBody>
          <a:bodyPr>
            <a:normAutofit/>
          </a:bodyPr>
          <a:lstStyle/>
          <a:p>
            <a:pPr algn="just" rtl="0"/>
            <a:r>
              <a:rPr lang="en-US" sz="2800" b="1" dirty="0" smtClean="0">
                <a:solidFill>
                  <a:srgbClr val="00B050"/>
                </a:solidFill>
                <a:latin typeface="Calibri" pitchFamily="34" charset="0"/>
              </a:rPr>
              <a:t>Like all other sectors,  the higher education in Libya needs to build up its own strategic plan.</a:t>
            </a:r>
          </a:p>
          <a:p>
            <a:pPr algn="just" rtl="0"/>
            <a:r>
              <a:rPr lang="en-US" sz="2800" b="1" dirty="0" smtClean="0">
                <a:latin typeface="Calibri" pitchFamily="34" charset="0"/>
              </a:rPr>
              <a:t>It has to be effective and constructed with clear achievable and measurable objectives, with attention in making priorities.</a:t>
            </a:r>
          </a:p>
          <a:p>
            <a:pPr algn="just" rtl="0"/>
            <a:r>
              <a:rPr lang="en-US" sz="2800" b="1" dirty="0" smtClean="0">
                <a:latin typeface="Calibri" pitchFamily="34" charset="0"/>
              </a:rPr>
              <a:t>Designed by all stakeholders.</a:t>
            </a:r>
          </a:p>
          <a:p>
            <a:pPr algn="just" rtl="0"/>
            <a:r>
              <a:rPr lang="en-US" sz="2800" b="1" dirty="0" smtClean="0">
                <a:latin typeface="Calibri" pitchFamily="34" charset="0"/>
              </a:rPr>
              <a:t>Considering local factors and international standards.</a:t>
            </a:r>
            <a:endParaRPr lang="ar-LY" sz="2800" b="1" dirty="0">
              <a:latin typeface="Calibri" pitchFamily="34" charset="0"/>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17</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10387050" cy="1066800"/>
          </a:xfrm>
        </p:spPr>
        <p:txBody>
          <a:bodyPr>
            <a:noAutofit/>
          </a:bodyPr>
          <a:lstStyle/>
          <a:p>
            <a:pPr rtl="0"/>
            <a:r>
              <a:rPr lang="en-US" sz="3200" b="1" dirty="0" smtClean="0">
                <a:solidFill>
                  <a:srgbClr val="FF0000"/>
                </a:solidFill>
              </a:rPr>
              <a:t>Poor primary and secondary school output </a:t>
            </a:r>
            <a:r>
              <a:rPr lang="en-US" sz="1400" b="1" dirty="0" smtClean="0">
                <a:solidFill>
                  <a:schemeClr val="tx1"/>
                </a:solidFill>
              </a:rPr>
              <a:t>(4.6.10)</a:t>
            </a:r>
            <a:endParaRPr lang="ar-LY" sz="3200" b="1" dirty="0">
              <a:solidFill>
                <a:srgbClr val="FF0000"/>
              </a:solidFill>
            </a:endParaRPr>
          </a:p>
        </p:txBody>
      </p:sp>
      <p:sp>
        <p:nvSpPr>
          <p:cNvPr id="3" name="Content Placeholder 2"/>
          <p:cNvSpPr>
            <a:spLocks noGrp="1"/>
          </p:cNvSpPr>
          <p:nvPr>
            <p:ph idx="1"/>
          </p:nvPr>
        </p:nvSpPr>
        <p:spPr>
          <a:xfrm>
            <a:off x="1065212" y="1828800"/>
            <a:ext cx="9997752" cy="4457720"/>
          </a:xfrm>
        </p:spPr>
        <p:txBody>
          <a:bodyPr>
            <a:noAutofit/>
          </a:bodyPr>
          <a:lstStyle/>
          <a:p>
            <a:pPr algn="just" rtl="0"/>
            <a:r>
              <a:rPr lang="en-US" sz="2800" b="1" dirty="0" smtClean="0">
                <a:latin typeface="Calibri" pitchFamily="34" charset="0"/>
              </a:rPr>
              <a:t>Nurseries, primary and secondary schools are the prime factor in establishing students mentality, character and ability to learn.</a:t>
            </a:r>
          </a:p>
          <a:p>
            <a:pPr algn="just" rtl="0"/>
            <a:r>
              <a:rPr lang="en-US" sz="2800" b="1" dirty="0" smtClean="0">
                <a:latin typeface="Calibri" pitchFamily="34" charset="0"/>
              </a:rPr>
              <a:t>Fostering quality of this pre-university stage will improve </a:t>
            </a:r>
            <a:r>
              <a:rPr lang="en-US" sz="2800" b="1" dirty="0" smtClean="0">
                <a:latin typeface="Calibri" pitchFamily="34" charset="0"/>
              </a:rPr>
              <a:t>          the </a:t>
            </a:r>
            <a:r>
              <a:rPr lang="en-US" sz="2800" b="1" dirty="0" smtClean="0">
                <a:latin typeface="Calibri" pitchFamily="34" charset="0"/>
              </a:rPr>
              <a:t>higher educational input.</a:t>
            </a:r>
          </a:p>
          <a:p>
            <a:pPr algn="just" rtl="0"/>
            <a:r>
              <a:rPr lang="en-US" sz="2800" b="1" dirty="0" smtClean="0">
                <a:solidFill>
                  <a:srgbClr val="00B050"/>
                </a:solidFill>
                <a:latin typeface="Calibri" pitchFamily="34" charset="0"/>
              </a:rPr>
              <a:t>Improvement should encompass  curricular development </a:t>
            </a:r>
            <a:r>
              <a:rPr lang="en-US" sz="2800" b="1" dirty="0" smtClean="0">
                <a:solidFill>
                  <a:srgbClr val="00B050"/>
                </a:solidFill>
                <a:latin typeface="Calibri" pitchFamily="34" charset="0"/>
              </a:rPr>
              <a:t>, adopting   </a:t>
            </a:r>
            <a:r>
              <a:rPr lang="en-US" sz="2800" b="1" dirty="0" smtClean="0">
                <a:solidFill>
                  <a:srgbClr val="00B050"/>
                </a:solidFill>
                <a:latin typeface="Calibri" pitchFamily="34" charset="0"/>
              </a:rPr>
              <a:t>active learning strategy with emphasis </a:t>
            </a:r>
            <a:r>
              <a:rPr lang="en-US" sz="2800" b="1" dirty="0" smtClean="0">
                <a:solidFill>
                  <a:srgbClr val="00B050"/>
                </a:solidFill>
                <a:latin typeface="Calibri" pitchFamily="34" charset="0"/>
              </a:rPr>
              <a:t>on the </a:t>
            </a:r>
            <a:r>
              <a:rPr lang="en-US" sz="2800" b="1" dirty="0" smtClean="0">
                <a:solidFill>
                  <a:srgbClr val="00B050"/>
                </a:solidFill>
                <a:latin typeface="Calibri" pitchFamily="34" charset="0"/>
              </a:rPr>
              <a:t>quality of teacher, </a:t>
            </a:r>
            <a:r>
              <a:rPr lang="en-US" sz="2800" b="1" dirty="0" smtClean="0">
                <a:solidFill>
                  <a:srgbClr val="00B050"/>
                </a:solidFill>
                <a:latin typeface="Calibri" pitchFamily="34" charset="0"/>
              </a:rPr>
              <a:t>incorporating </a:t>
            </a:r>
            <a:r>
              <a:rPr lang="en-US" sz="2800" b="1" dirty="0" smtClean="0">
                <a:solidFill>
                  <a:srgbClr val="00B050"/>
                </a:solidFill>
                <a:latin typeface="Calibri" pitchFamily="34" charset="0"/>
              </a:rPr>
              <a:t>foreign languages, social education and information technology. </a:t>
            </a:r>
            <a:endParaRPr lang="ar-LY"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18</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19</a:t>
            </a:fld>
            <a:endParaRPr lang="en-US" dirty="0"/>
          </a:p>
        </p:txBody>
      </p:sp>
      <p:graphicFrame>
        <p:nvGraphicFramePr>
          <p:cNvPr id="5" name="Content Placeholder 4"/>
          <p:cNvGraphicFramePr>
            <a:graphicFrameLocks noGrp="1"/>
          </p:cNvGraphicFramePr>
          <p:nvPr>
            <p:ph idx="1"/>
          </p:nvPr>
        </p:nvGraphicFramePr>
        <p:xfrm>
          <a:off x="1093752" y="2000240"/>
          <a:ext cx="9072628" cy="3017520"/>
        </p:xfrm>
        <a:graphic>
          <a:graphicData uri="http://schemas.openxmlformats.org/drawingml/2006/table">
            <a:tbl>
              <a:tblPr firstRow="1" bandRow="1">
                <a:tableStyleId>{5C22544A-7EE6-4342-B048-85BDC9FD1C3A}</a:tableStyleId>
              </a:tblPr>
              <a:tblGrid>
                <a:gridCol w="2268157"/>
                <a:gridCol w="2089561"/>
                <a:gridCol w="2446753"/>
                <a:gridCol w="2268157"/>
              </a:tblGrid>
              <a:tr h="370840">
                <a:tc>
                  <a:txBody>
                    <a:bodyPr/>
                    <a:lstStyle/>
                    <a:p>
                      <a:pPr algn="l" rtl="0"/>
                      <a:endParaRPr lang="ar-LY" sz="2800" dirty="0"/>
                    </a:p>
                  </a:txBody>
                  <a:tcPr/>
                </a:tc>
                <a:tc>
                  <a:txBody>
                    <a:bodyPr/>
                    <a:lstStyle/>
                    <a:p>
                      <a:pPr algn="l" rtl="0"/>
                      <a:r>
                        <a:rPr lang="en-GB" sz="2800" dirty="0" smtClean="0"/>
                        <a:t>Teaching hrs/ day</a:t>
                      </a:r>
                      <a:endParaRPr lang="ar-LY" sz="2800" dirty="0"/>
                    </a:p>
                  </a:txBody>
                  <a:tcPr/>
                </a:tc>
                <a:tc>
                  <a:txBody>
                    <a:bodyPr/>
                    <a:lstStyle/>
                    <a:p>
                      <a:pPr algn="l" rtl="0"/>
                      <a:r>
                        <a:rPr lang="en-GB" sz="2800" dirty="0" smtClean="0"/>
                        <a:t>Total teaching days </a:t>
                      </a:r>
                      <a:endParaRPr lang="ar-LY"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Total teaching hrs</a:t>
                      </a:r>
                      <a:endParaRPr lang="ar-LY" sz="2800"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bg1"/>
                          </a:solidFill>
                        </a:rPr>
                        <a:t>Libya </a:t>
                      </a:r>
                      <a:endParaRPr lang="ar-LY" sz="2800" b="1" dirty="0" smtClean="0">
                        <a:solidFill>
                          <a:schemeClr val="bg1"/>
                        </a:solidFill>
                      </a:endParaRPr>
                    </a:p>
                  </a:txBody>
                  <a:tcPr>
                    <a:solidFill>
                      <a:srgbClr val="FF0000"/>
                    </a:solidFill>
                  </a:tcPr>
                </a:tc>
                <a:tc>
                  <a:txBody>
                    <a:bodyPr/>
                    <a:lstStyle/>
                    <a:p>
                      <a:pPr algn="ctr" rtl="0"/>
                      <a:r>
                        <a:rPr lang="en-GB" sz="2800" b="1" dirty="0" smtClean="0">
                          <a:solidFill>
                            <a:schemeClr val="bg1"/>
                          </a:solidFill>
                        </a:rPr>
                        <a:t>5 </a:t>
                      </a:r>
                      <a:endParaRPr lang="ar-LY" sz="2800" b="1" dirty="0">
                        <a:solidFill>
                          <a:schemeClr val="bg1"/>
                        </a:solidFill>
                      </a:endParaRPr>
                    </a:p>
                  </a:txBody>
                  <a:tcPr>
                    <a:solidFill>
                      <a:srgbClr val="FF0000"/>
                    </a:solidFill>
                  </a:tcPr>
                </a:tc>
                <a:tc>
                  <a:txBody>
                    <a:bodyPr/>
                    <a:lstStyle/>
                    <a:p>
                      <a:pPr algn="ctr" rtl="0"/>
                      <a:r>
                        <a:rPr lang="en-GB" sz="2800" b="1" dirty="0" smtClean="0">
                          <a:solidFill>
                            <a:schemeClr val="bg1"/>
                          </a:solidFill>
                        </a:rPr>
                        <a:t>148</a:t>
                      </a:r>
                      <a:endParaRPr lang="ar-LY" sz="2800" b="1" dirty="0">
                        <a:solidFill>
                          <a:schemeClr val="bg1"/>
                        </a:solidFill>
                      </a:endParaRPr>
                    </a:p>
                  </a:txBody>
                  <a:tcPr>
                    <a:solidFill>
                      <a:srgbClr val="FF0000"/>
                    </a:solidFill>
                  </a:tcPr>
                </a:tc>
                <a:tc>
                  <a:txBody>
                    <a:bodyPr/>
                    <a:lstStyle/>
                    <a:p>
                      <a:pPr algn="ctr" rtl="0"/>
                      <a:r>
                        <a:rPr lang="en-GB" sz="2800" b="1" dirty="0" smtClean="0">
                          <a:solidFill>
                            <a:schemeClr val="bg1"/>
                          </a:solidFill>
                        </a:rPr>
                        <a:t>740</a:t>
                      </a:r>
                      <a:endParaRPr lang="ar-LY" sz="2800" b="1" dirty="0">
                        <a:solidFill>
                          <a:schemeClr val="bg1"/>
                        </a:solidFill>
                      </a:endParaRPr>
                    </a:p>
                  </a:txBody>
                  <a:tcPr>
                    <a:solidFill>
                      <a:srgbClr val="FF000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1" dirty="0" smtClean="0"/>
                        <a:t>South Korea </a:t>
                      </a:r>
                      <a:endParaRPr lang="ar-LY" sz="2800" b="1" dirty="0" smtClean="0"/>
                    </a:p>
                  </a:txBody>
                  <a:tcPr/>
                </a:tc>
                <a:tc>
                  <a:txBody>
                    <a:bodyPr/>
                    <a:lstStyle/>
                    <a:p>
                      <a:pPr algn="ctr" rtl="0"/>
                      <a:r>
                        <a:rPr lang="en-GB" sz="2800" b="1" dirty="0" smtClean="0"/>
                        <a:t>13</a:t>
                      </a:r>
                      <a:endParaRPr lang="ar-LY" sz="2800" b="1" dirty="0"/>
                    </a:p>
                  </a:txBody>
                  <a:tcPr/>
                </a:tc>
                <a:tc>
                  <a:txBody>
                    <a:bodyPr/>
                    <a:lstStyle/>
                    <a:p>
                      <a:pPr algn="ctr" rtl="0"/>
                      <a:r>
                        <a:rPr lang="en-GB" sz="2800" b="1" dirty="0" smtClean="0"/>
                        <a:t>220</a:t>
                      </a:r>
                      <a:endParaRPr lang="ar-LY" sz="2800" b="1" dirty="0"/>
                    </a:p>
                  </a:txBody>
                  <a:tcPr/>
                </a:tc>
                <a:tc>
                  <a:txBody>
                    <a:bodyPr/>
                    <a:lstStyle/>
                    <a:p>
                      <a:pPr algn="ctr" rtl="0"/>
                      <a:r>
                        <a:rPr lang="en-GB" sz="2800" b="1" dirty="0" smtClean="0"/>
                        <a:t>2860</a:t>
                      </a:r>
                      <a:endParaRPr lang="ar-LY" sz="2800" b="1" dirty="0"/>
                    </a:p>
                  </a:txBody>
                  <a:tcPr/>
                </a:tc>
              </a:tr>
              <a:tr h="370840">
                <a:tc>
                  <a:txBody>
                    <a:bodyPr/>
                    <a:lstStyle/>
                    <a:p>
                      <a:pPr algn="ctr" rtl="0"/>
                      <a:r>
                        <a:rPr lang="en-GB" sz="2800" b="1" dirty="0" smtClean="0"/>
                        <a:t>Malaysia</a:t>
                      </a:r>
                      <a:r>
                        <a:rPr lang="en-GB" sz="2800" b="1" baseline="0" dirty="0" smtClean="0"/>
                        <a:t> </a:t>
                      </a:r>
                      <a:endParaRPr lang="ar-LY" sz="2800" b="1" dirty="0"/>
                    </a:p>
                  </a:txBody>
                  <a:tcPr/>
                </a:tc>
                <a:tc>
                  <a:txBody>
                    <a:bodyPr/>
                    <a:lstStyle/>
                    <a:p>
                      <a:pPr algn="ctr" rtl="0"/>
                      <a:r>
                        <a:rPr lang="en-GB" sz="2800" b="1" dirty="0" smtClean="0"/>
                        <a:t>10</a:t>
                      </a:r>
                      <a:endParaRPr lang="ar-LY" sz="2800" b="1" dirty="0"/>
                    </a:p>
                  </a:txBody>
                  <a:tcPr/>
                </a:tc>
                <a:tc>
                  <a:txBody>
                    <a:bodyPr/>
                    <a:lstStyle/>
                    <a:p>
                      <a:pPr algn="ctr" rtl="0"/>
                      <a:r>
                        <a:rPr lang="en-GB" sz="2800" b="1" dirty="0" smtClean="0"/>
                        <a:t>210</a:t>
                      </a:r>
                      <a:endParaRPr lang="ar-LY" sz="2800" b="1" dirty="0"/>
                    </a:p>
                  </a:txBody>
                  <a:tcPr/>
                </a:tc>
                <a:tc>
                  <a:txBody>
                    <a:bodyPr/>
                    <a:lstStyle/>
                    <a:p>
                      <a:pPr algn="ctr" rtl="0"/>
                      <a:r>
                        <a:rPr lang="en-GB" sz="2800" b="1" dirty="0" smtClean="0"/>
                        <a:t>2100</a:t>
                      </a:r>
                      <a:endParaRPr lang="ar-LY" sz="2800" b="1" dirty="0"/>
                    </a:p>
                  </a:txBody>
                  <a:tcPr/>
                </a:tc>
              </a:tr>
              <a:tr h="370840">
                <a:tc>
                  <a:txBody>
                    <a:bodyPr/>
                    <a:lstStyle/>
                    <a:p>
                      <a:pPr algn="ctr" rtl="0"/>
                      <a:r>
                        <a:rPr lang="en-GB" sz="2800" b="1" dirty="0" smtClean="0"/>
                        <a:t>Singapore </a:t>
                      </a:r>
                      <a:endParaRPr lang="ar-LY" sz="2800" b="1" dirty="0"/>
                    </a:p>
                  </a:txBody>
                  <a:tcPr/>
                </a:tc>
                <a:tc>
                  <a:txBody>
                    <a:bodyPr/>
                    <a:lstStyle/>
                    <a:p>
                      <a:pPr algn="ctr" rtl="0"/>
                      <a:r>
                        <a:rPr lang="en-GB" sz="2800" b="1" dirty="0" smtClean="0"/>
                        <a:t>11.5</a:t>
                      </a:r>
                      <a:endParaRPr lang="ar-LY" sz="2800" b="1" dirty="0"/>
                    </a:p>
                  </a:txBody>
                  <a:tcPr/>
                </a:tc>
                <a:tc>
                  <a:txBody>
                    <a:bodyPr/>
                    <a:lstStyle/>
                    <a:p>
                      <a:pPr algn="ctr" rtl="0"/>
                      <a:r>
                        <a:rPr lang="en-GB" sz="2800" b="1" dirty="0" smtClean="0"/>
                        <a:t>200</a:t>
                      </a:r>
                      <a:endParaRPr lang="ar-LY" sz="2800" b="1" dirty="0"/>
                    </a:p>
                  </a:txBody>
                  <a:tcPr/>
                </a:tc>
                <a:tc>
                  <a:txBody>
                    <a:bodyPr/>
                    <a:lstStyle/>
                    <a:p>
                      <a:pPr algn="ctr" rtl="0"/>
                      <a:r>
                        <a:rPr lang="en-GB" sz="2800" b="1" dirty="0" smtClean="0"/>
                        <a:t>2300</a:t>
                      </a:r>
                      <a:endParaRPr lang="ar-LY" sz="2800" b="1" dirty="0"/>
                    </a:p>
                  </a:txBody>
                  <a:tcPr/>
                </a:tc>
              </a:tr>
            </a:tbl>
          </a:graphicData>
        </a:graphic>
      </p:graphicFrame>
      <p:sp>
        <p:nvSpPr>
          <p:cNvPr id="4" name="Title 3"/>
          <p:cNvSpPr>
            <a:spLocks noGrp="1"/>
          </p:cNvSpPr>
          <p:nvPr>
            <p:ph type="title"/>
          </p:nvPr>
        </p:nvSpPr>
        <p:spPr>
          <a:xfrm>
            <a:off x="1065212" y="533400"/>
            <a:ext cx="9529794" cy="1066800"/>
          </a:xfrm>
        </p:spPr>
        <p:txBody>
          <a:bodyPr>
            <a:normAutofit/>
          </a:bodyPr>
          <a:lstStyle/>
          <a:p>
            <a:pPr rtl="0"/>
            <a:r>
              <a:rPr lang="en-GB" dirty="0" smtClean="0"/>
              <a:t>Comparison of pre-university teaching hrs</a:t>
            </a:r>
            <a:br>
              <a:rPr lang="en-GB" dirty="0" smtClean="0"/>
            </a:br>
            <a:r>
              <a:rPr lang="en-GB" dirty="0" smtClean="0"/>
              <a:t>in Libyan Educational system with others </a:t>
            </a:r>
            <a:endParaRPr lang="ar-LY" dirty="0"/>
          </a:p>
        </p:txBody>
      </p:sp>
      <p:sp>
        <p:nvSpPr>
          <p:cNvPr id="6" name="TextBox 5"/>
          <p:cNvSpPr txBox="1"/>
          <p:nvPr/>
        </p:nvSpPr>
        <p:spPr>
          <a:xfrm>
            <a:off x="307934" y="5286388"/>
            <a:ext cx="11215766"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1" anchor="ctr" anchorCtr="1">
            <a:spAutoFit/>
          </a:bodyPr>
          <a:lstStyle/>
          <a:p>
            <a:r>
              <a:rPr lang="en-GB" sz="1600" b="1" dirty="0" smtClean="0">
                <a:solidFill>
                  <a:srgbClr val="FF0000"/>
                </a:solidFill>
              </a:rPr>
              <a:t>Ref:</a:t>
            </a:r>
          </a:p>
          <a:p>
            <a:r>
              <a:rPr lang="en-GB" sz="1600" b="1" dirty="0" smtClean="0"/>
              <a:t>* Dr </a:t>
            </a:r>
            <a:r>
              <a:rPr lang="en-GB" sz="1600" b="1" dirty="0" err="1" smtClean="0"/>
              <a:t>Aref</a:t>
            </a:r>
            <a:r>
              <a:rPr lang="en-GB" sz="1600" b="1" dirty="0" smtClean="0"/>
              <a:t> </a:t>
            </a:r>
            <a:r>
              <a:rPr lang="en-GB" sz="1600" b="1" dirty="0" err="1" smtClean="0"/>
              <a:t>Elteer</a:t>
            </a:r>
            <a:r>
              <a:rPr lang="en-GB" sz="1600" b="1" dirty="0" smtClean="0"/>
              <a:t>- Development of human resources in Libya (Malaysia as a model) Nov. 2013 – Ministry of Education </a:t>
            </a:r>
          </a:p>
          <a:p>
            <a:r>
              <a:rPr lang="en-GB" sz="1600" b="1" dirty="0" smtClean="0"/>
              <a:t>website. </a:t>
            </a:r>
            <a:endParaRPr lang="ar-LY" sz="1600" b="1" dirty="0" smtClean="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2</a:t>
            </a:fld>
            <a:endParaRPr lang="en-US" dirty="0"/>
          </a:p>
        </p:txBody>
      </p:sp>
      <p:sp>
        <p:nvSpPr>
          <p:cNvPr id="3" name="Content Placeholder 2"/>
          <p:cNvSpPr>
            <a:spLocks noGrp="1"/>
          </p:cNvSpPr>
          <p:nvPr>
            <p:ph idx="1"/>
          </p:nvPr>
        </p:nvSpPr>
        <p:spPr>
          <a:xfrm>
            <a:off x="950876" y="1357298"/>
            <a:ext cx="9787006" cy="5214974"/>
          </a:xfrm>
        </p:spPr>
        <p:txBody>
          <a:bodyPr>
            <a:noAutofit/>
          </a:bodyPr>
          <a:lstStyle/>
          <a:p>
            <a:pPr algn="just" rtl="0"/>
            <a:r>
              <a:rPr lang="en-GB" sz="3200" b="1" dirty="0" smtClean="0">
                <a:solidFill>
                  <a:schemeClr val="accent3"/>
                </a:solidFill>
              </a:rPr>
              <a:t>First, I would like to express my deepest thanks to the organizing committee for inviting me to participate in such an important event. They offered me a formidable opportunity to address a very distinctive audience like yourselves. </a:t>
            </a:r>
          </a:p>
          <a:p>
            <a:pPr algn="just" rtl="0"/>
            <a:r>
              <a:rPr lang="en-US" sz="3200" b="1" dirty="0" smtClean="0">
                <a:solidFill>
                  <a:schemeClr val="accent3"/>
                </a:solidFill>
              </a:rPr>
              <a:t>Furthermore, I am grateful to several people for helping, in one way or other, with the building up of this </a:t>
            </a:r>
            <a:r>
              <a:rPr lang="en-GB" sz="3200" b="1" dirty="0" smtClean="0">
                <a:solidFill>
                  <a:schemeClr val="accent3"/>
                </a:solidFill>
              </a:rPr>
              <a:t>presentation. </a:t>
            </a:r>
          </a:p>
          <a:p>
            <a:pPr algn="ctr" rtl="0">
              <a:buNone/>
            </a:pPr>
            <a:r>
              <a:rPr lang="en-GB" sz="3200" b="1" dirty="0" smtClean="0">
                <a:solidFill>
                  <a:schemeClr val="accent3"/>
                </a:solidFill>
              </a:rPr>
              <a:t>To all of those goes my sincere appreciation . </a:t>
            </a:r>
          </a:p>
        </p:txBody>
      </p:sp>
      <p:sp>
        <p:nvSpPr>
          <p:cNvPr id="4" name="Title 3"/>
          <p:cNvSpPr>
            <a:spLocks noGrp="1"/>
          </p:cNvSpPr>
          <p:nvPr>
            <p:ph type="title"/>
          </p:nvPr>
        </p:nvSpPr>
        <p:spPr>
          <a:xfrm>
            <a:off x="1065212" y="71414"/>
            <a:ext cx="8686801" cy="1066800"/>
          </a:xfrm>
        </p:spPr>
        <p:txBody>
          <a:bodyPr/>
          <a:lstStyle/>
          <a:p>
            <a:pPr algn="ctr"/>
            <a:r>
              <a:rPr lang="en-GB" dirty="0" smtClean="0"/>
              <a:t>Acknowledgment </a:t>
            </a:r>
            <a:endParaRPr lang="ar-LY"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rPr>
              <a:t>Excessive Students’ Admission </a:t>
            </a:r>
            <a:r>
              <a:rPr lang="en-US" sz="1400" dirty="0" smtClean="0">
                <a:solidFill>
                  <a:schemeClr val="tx1"/>
                </a:solidFill>
              </a:rPr>
              <a:t>(2,4,6,7)</a:t>
            </a:r>
            <a:endParaRPr lang="ar-LY" dirty="0">
              <a:solidFill>
                <a:srgbClr val="FF0000"/>
              </a:solidFill>
            </a:endParaRPr>
          </a:p>
        </p:txBody>
      </p:sp>
      <p:sp>
        <p:nvSpPr>
          <p:cNvPr id="3" name="Content Placeholder 2"/>
          <p:cNvSpPr>
            <a:spLocks noGrp="1"/>
          </p:cNvSpPr>
          <p:nvPr>
            <p:ph idx="1"/>
          </p:nvPr>
        </p:nvSpPr>
        <p:spPr>
          <a:xfrm>
            <a:off x="1065212" y="1828800"/>
            <a:ext cx="10315612" cy="4191000"/>
          </a:xfrm>
        </p:spPr>
        <p:txBody>
          <a:bodyPr>
            <a:normAutofit/>
          </a:bodyPr>
          <a:lstStyle/>
          <a:p>
            <a:pPr algn="just" rtl="0"/>
            <a:r>
              <a:rPr lang="en-US" sz="2800" b="1" dirty="0" smtClean="0">
                <a:latin typeface="Calibri" pitchFamily="34" charset="0"/>
              </a:rPr>
              <a:t>In a young nation like Libya where 63% of its population is below 40 years of age, the need for more investments in education is unavoidable.</a:t>
            </a:r>
          </a:p>
          <a:p>
            <a:pPr algn="just" rtl="0"/>
            <a:r>
              <a:rPr lang="en-US" sz="2800" b="1" dirty="0" smtClean="0">
                <a:latin typeface="Calibri" pitchFamily="34" charset="0"/>
              </a:rPr>
              <a:t>Free education policy and hence increasing demands magnified the burden on higher education institutions. </a:t>
            </a:r>
          </a:p>
          <a:p>
            <a:pPr algn="just" rtl="0"/>
            <a:r>
              <a:rPr lang="en-US" sz="2800" b="1" dirty="0" smtClean="0">
                <a:latin typeface="Calibri" pitchFamily="34" charset="0"/>
              </a:rPr>
              <a:t>Poor quality of university input and annual increment of students’ number have a negative effect on the performance of  universities.</a:t>
            </a:r>
          </a:p>
          <a:p>
            <a:pPr algn="l" rtl="0"/>
            <a:endParaRPr lang="ar-LY" dirty="0"/>
          </a:p>
        </p:txBody>
      </p:sp>
      <p:sp>
        <p:nvSpPr>
          <p:cNvPr id="4" name="Slide Number Placeholder 3"/>
          <p:cNvSpPr>
            <a:spLocks noGrp="1"/>
          </p:cNvSpPr>
          <p:nvPr>
            <p:ph type="sldNum" sz="quarter" idx="12"/>
          </p:nvPr>
        </p:nvSpPr>
        <p:spPr/>
        <p:txBody>
          <a:bodyPr/>
          <a:lstStyle/>
          <a:p>
            <a:fld id="{AAEAE4A8-A6E5-453E-B946-FB774B73F48C}" type="slidenum">
              <a:rPr lang="en-US" smtClean="0"/>
              <a:pPr/>
              <a:t>20</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a:xfrm>
            <a:off x="8666180" y="6286520"/>
            <a:ext cx="1219201" cy="273049"/>
          </a:xfrm>
        </p:spPr>
        <p:txBody>
          <a:bodyPr/>
          <a:lstStyle/>
          <a:p>
            <a:fld id="{AAEAE4A8-A6E5-453E-B946-FB774B73F48C}" type="slidenum">
              <a:rPr lang="en-US" smtClean="0"/>
              <a:pPr/>
              <a:t>21</a:t>
            </a:fld>
            <a:endParaRPr lang="en-US" dirty="0"/>
          </a:p>
        </p:txBody>
      </p:sp>
      <p:sp>
        <p:nvSpPr>
          <p:cNvPr id="4" name="عنوان 3"/>
          <p:cNvSpPr>
            <a:spLocks noGrp="1"/>
          </p:cNvSpPr>
          <p:nvPr>
            <p:ph type="title"/>
          </p:nvPr>
        </p:nvSpPr>
        <p:spPr/>
        <p:txBody>
          <a:bodyPr/>
          <a:lstStyle/>
          <a:p>
            <a:endParaRPr lang="ar-SA"/>
          </a:p>
        </p:txBody>
      </p:sp>
      <p:graphicFrame>
        <p:nvGraphicFramePr>
          <p:cNvPr id="5" name="Chart 1"/>
          <p:cNvGraphicFramePr>
            <a:graphicFrameLocks noGrp="1"/>
          </p:cNvGraphicFramePr>
          <p:nvPr>
            <p:ph idx="1"/>
            <p:extLst>
              <p:ext uri="{D42A27DB-BD31-4B8C-83A1-F6EECF244321}">
                <p14:modId xmlns:p14="http://schemas.microsoft.com/office/powerpoint/2010/main" val="3440162566"/>
              </p:ext>
            </p:extLst>
          </p:nvPr>
        </p:nvGraphicFramePr>
        <p:xfrm>
          <a:off x="307934" y="285728"/>
          <a:ext cx="10657183"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022578" y="4662082"/>
            <a:ext cx="595035" cy="338554"/>
          </a:xfrm>
          <a:prstGeom prst="rect">
            <a:avLst/>
          </a:prstGeom>
          <a:noFill/>
          <a:ln>
            <a:solidFill>
              <a:schemeClr val="bg2"/>
            </a:solidFill>
          </a:ln>
        </p:spPr>
        <p:txBody>
          <a:bodyPr wrap="none" rtlCol="1"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smtClean="0"/>
              <a:t>2000</a:t>
            </a:r>
            <a:endParaRPr lang="ar-LY" sz="1600" dirty="0" smtClean="0"/>
          </a:p>
        </p:txBody>
      </p:sp>
      <p:sp>
        <p:nvSpPr>
          <p:cNvPr id="7" name="TextBox 1"/>
          <p:cNvSpPr txBox="1"/>
          <p:nvPr/>
        </p:nvSpPr>
        <p:spPr>
          <a:xfrm>
            <a:off x="6523040" y="1857364"/>
            <a:ext cx="800219" cy="338554"/>
          </a:xfrm>
          <a:prstGeom prst="rect">
            <a:avLst/>
          </a:prstGeom>
          <a:noFill/>
          <a:ln>
            <a:solidFill>
              <a:schemeClr val="bg2"/>
            </a:solidFill>
          </a:ln>
        </p:spPr>
        <p:txBody>
          <a:bodyPr wrap="none" rtlCol="1"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smtClean="0"/>
              <a:t>223000</a:t>
            </a:r>
            <a:endParaRPr lang="ar-LY" sz="1600" dirty="0" smtClean="0"/>
          </a:p>
        </p:txBody>
      </p:sp>
      <p:sp>
        <p:nvSpPr>
          <p:cNvPr id="8" name="TextBox 1"/>
          <p:cNvSpPr txBox="1"/>
          <p:nvPr/>
        </p:nvSpPr>
        <p:spPr>
          <a:xfrm>
            <a:off x="7666048" y="785794"/>
            <a:ext cx="800219" cy="338554"/>
          </a:xfrm>
          <a:prstGeom prst="rect">
            <a:avLst/>
          </a:prstGeom>
          <a:noFill/>
          <a:ln>
            <a:solidFill>
              <a:schemeClr val="bg2"/>
            </a:solidFill>
          </a:ln>
        </p:spPr>
        <p:txBody>
          <a:bodyPr wrap="none" rtlCol="1"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smtClean="0"/>
              <a:t>301000</a:t>
            </a:r>
            <a:endParaRPr lang="ar-LY" sz="1600" dirty="0" smtClean="0"/>
          </a:p>
        </p:txBody>
      </p:sp>
      <p:sp>
        <p:nvSpPr>
          <p:cNvPr id="9" name="TextBox 1"/>
          <p:cNvSpPr txBox="1"/>
          <p:nvPr/>
        </p:nvSpPr>
        <p:spPr>
          <a:xfrm>
            <a:off x="8951932" y="642918"/>
            <a:ext cx="800219" cy="338554"/>
          </a:xfrm>
          <a:prstGeom prst="rect">
            <a:avLst/>
          </a:prstGeom>
          <a:noFill/>
          <a:ln>
            <a:solidFill>
              <a:schemeClr val="bg2"/>
            </a:solidFill>
          </a:ln>
        </p:spPr>
        <p:txBody>
          <a:bodyPr wrap="none" rtlCol="1"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dirty="0" smtClean="0"/>
              <a:t>316000</a:t>
            </a:r>
            <a:endParaRPr lang="ar-LY" sz="1600" dirty="0" smtClean="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764704"/>
            <a:ext cx="9529794" cy="5255096"/>
          </a:xfrm>
        </p:spPr>
        <p:txBody>
          <a:bodyPr>
            <a:noAutofit/>
          </a:bodyPr>
          <a:lstStyle/>
          <a:p>
            <a:pPr algn="just" rtl="0"/>
            <a:r>
              <a:rPr lang="en-US" sz="2800" b="1" dirty="0" smtClean="0">
                <a:latin typeface="Calibri" pitchFamily="34" charset="0"/>
              </a:rPr>
              <a:t>This poor </a:t>
            </a:r>
            <a:r>
              <a:rPr lang="en-US" sz="2800" b="1" dirty="0" err="1" smtClean="0">
                <a:latin typeface="Calibri" pitchFamily="34" charset="0"/>
              </a:rPr>
              <a:t>uni.</a:t>
            </a:r>
            <a:r>
              <a:rPr lang="en-US" sz="2800" b="1" dirty="0" smtClean="0">
                <a:latin typeface="Calibri" pitchFamily="34" charset="0"/>
              </a:rPr>
              <a:t> performance has a two-fold negative impact;</a:t>
            </a:r>
          </a:p>
          <a:p>
            <a:pPr lvl="1" algn="just" rtl="0"/>
            <a:r>
              <a:rPr lang="en-US" sz="2400" b="1" dirty="0" smtClean="0">
                <a:solidFill>
                  <a:srgbClr val="ED7013"/>
                </a:solidFill>
                <a:latin typeface="Calibri" pitchFamily="34" charset="0"/>
              </a:rPr>
              <a:t>Expenditure on a poor quality higher education.</a:t>
            </a:r>
          </a:p>
          <a:p>
            <a:pPr lvl="1" algn="just" rtl="0"/>
            <a:r>
              <a:rPr lang="en-US" sz="2400" b="1" dirty="0" smtClean="0">
                <a:solidFill>
                  <a:srgbClr val="ED7013"/>
                </a:solidFill>
                <a:latin typeface="Calibri" pitchFamily="34" charset="0"/>
              </a:rPr>
              <a:t>Employment of a large number of incompetent graduates.</a:t>
            </a:r>
          </a:p>
          <a:p>
            <a:pPr algn="just" rtl="0"/>
            <a:r>
              <a:rPr lang="en-US" sz="2800" b="1" dirty="0" smtClean="0">
                <a:latin typeface="Calibri" pitchFamily="34" charset="0"/>
              </a:rPr>
              <a:t>If  no enough and suitable jobs were created, unemployment rate of such young generation would critically rise.</a:t>
            </a:r>
          </a:p>
          <a:p>
            <a:pPr algn="just" rtl="0"/>
            <a:r>
              <a:rPr lang="en-US" sz="2800" b="1" dirty="0" smtClean="0">
                <a:solidFill>
                  <a:srgbClr val="00B050"/>
                </a:solidFill>
                <a:latin typeface="Calibri" pitchFamily="34" charset="0"/>
              </a:rPr>
              <a:t>Therefore, a better selection criteria  for student admission are needed which are  consistent with institution capacity and market demands.</a:t>
            </a:r>
          </a:p>
          <a:p>
            <a:pPr algn="just" rtl="0"/>
            <a:r>
              <a:rPr lang="en-US" sz="2800" b="1" dirty="0" smtClean="0">
                <a:solidFill>
                  <a:srgbClr val="00B050"/>
                </a:solidFill>
                <a:latin typeface="Calibri" pitchFamily="34" charset="0"/>
              </a:rPr>
              <a:t>More incentives and attractions should be adopted to promote technical  and vocational education. </a:t>
            </a:r>
          </a:p>
        </p:txBody>
      </p:sp>
      <p:sp>
        <p:nvSpPr>
          <p:cNvPr id="4" name="Slide Number Placeholder 3"/>
          <p:cNvSpPr>
            <a:spLocks noGrp="1"/>
          </p:cNvSpPr>
          <p:nvPr>
            <p:ph type="sldNum" sz="quarter" idx="12"/>
          </p:nvPr>
        </p:nvSpPr>
        <p:spPr/>
        <p:txBody>
          <a:bodyPr/>
          <a:lstStyle/>
          <a:p>
            <a:fld id="{AAEAE4A8-A6E5-453E-B946-FB774B73F48C}" type="slidenum">
              <a:rPr lang="en-US" smtClean="0"/>
              <a:pPr/>
              <a:t>22</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rPr>
              <a:t>Structural Problems  </a:t>
            </a:r>
            <a:r>
              <a:rPr lang="en-US" sz="1400" dirty="0" smtClean="0">
                <a:solidFill>
                  <a:schemeClr val="tx1"/>
                </a:solidFill>
              </a:rPr>
              <a:t>(5,6)</a:t>
            </a:r>
            <a:endParaRPr lang="ar-LY" dirty="0">
              <a:solidFill>
                <a:srgbClr val="FF0000"/>
              </a:solidFill>
            </a:endParaRPr>
          </a:p>
        </p:txBody>
      </p:sp>
      <p:sp>
        <p:nvSpPr>
          <p:cNvPr id="3" name="Content Placeholder 2"/>
          <p:cNvSpPr>
            <a:spLocks noGrp="1"/>
          </p:cNvSpPr>
          <p:nvPr>
            <p:ph idx="1"/>
          </p:nvPr>
        </p:nvSpPr>
        <p:spPr>
          <a:xfrm>
            <a:off x="1065212" y="1828800"/>
            <a:ext cx="9958422" cy="4191000"/>
          </a:xfrm>
        </p:spPr>
        <p:txBody>
          <a:bodyPr>
            <a:normAutofit/>
          </a:bodyPr>
          <a:lstStyle/>
          <a:p>
            <a:pPr algn="just" rtl="0"/>
            <a:r>
              <a:rPr lang="en-US" sz="2800" b="1" dirty="0" smtClean="0">
                <a:latin typeface="Calibri" pitchFamily="34" charset="0"/>
              </a:rPr>
              <a:t>Irrational horizontal expansion of higher educational institutions with no diversity or identity, and the absence of basic foundation requirements led to poor university performance and hence incompetent  graduates.</a:t>
            </a:r>
          </a:p>
          <a:p>
            <a:pPr algn="just" rtl="0"/>
            <a:r>
              <a:rPr lang="en-US" sz="2800" b="1" dirty="0" smtClean="0">
                <a:latin typeface="Calibri" pitchFamily="34" charset="0"/>
              </a:rPr>
              <a:t>The </a:t>
            </a:r>
            <a:r>
              <a:rPr lang="en-US" sz="2800" b="1" dirty="0" smtClean="0">
                <a:latin typeface="Calibri" pitchFamily="34" charset="0"/>
              </a:rPr>
              <a:t>apparent lack of coordination between programs specifications and the local market </a:t>
            </a:r>
            <a:r>
              <a:rPr lang="en-US" sz="2800" b="1" dirty="0" smtClean="0">
                <a:latin typeface="Calibri" pitchFamily="34" charset="0"/>
              </a:rPr>
              <a:t>needs is a well observed fact.</a:t>
            </a:r>
            <a:endParaRPr lang="en-US" sz="2800" b="1" dirty="0" smtClean="0">
              <a:latin typeface="Calibri" pitchFamily="34" charset="0"/>
            </a:endParaRPr>
          </a:p>
          <a:p>
            <a:pPr algn="just" rtl="0"/>
            <a:r>
              <a:rPr lang="en-US" sz="2800" b="1" dirty="0" smtClean="0">
                <a:solidFill>
                  <a:srgbClr val="00B050"/>
                </a:solidFill>
                <a:latin typeface="Calibri" pitchFamily="34" charset="0"/>
              </a:rPr>
              <a:t>Therefore,   institutional reform is urgently needed.</a:t>
            </a:r>
            <a:endParaRPr lang="ar-LY"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23</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24</a:t>
            </a:fld>
            <a:endParaRPr lang="en-US" dirty="0"/>
          </a:p>
        </p:txBody>
      </p:sp>
      <p:sp>
        <p:nvSpPr>
          <p:cNvPr id="4" name="Title 3"/>
          <p:cNvSpPr>
            <a:spLocks noGrp="1"/>
          </p:cNvSpPr>
          <p:nvPr>
            <p:ph type="title"/>
          </p:nvPr>
        </p:nvSpPr>
        <p:spPr>
          <a:xfrm>
            <a:off x="165058" y="214290"/>
            <a:ext cx="11644394" cy="1385910"/>
          </a:xfrm>
        </p:spPr>
        <p:txBody>
          <a:bodyPr>
            <a:normAutofit/>
          </a:bodyPr>
          <a:lstStyle/>
          <a:p>
            <a:pPr algn="ctr" rtl="0"/>
            <a:r>
              <a:rPr lang="en-GB" sz="2800" dirty="0" smtClean="0">
                <a:latin typeface="+mn-lt"/>
                <a:cs typeface="Calibri" panose="020F0502020204030204" pitchFamily="34" charset="0"/>
              </a:rPr>
              <a:t>Horizontal Expansion in Numbers of</a:t>
            </a:r>
            <a:br>
              <a:rPr lang="en-GB" sz="2800" dirty="0" smtClean="0">
                <a:latin typeface="+mn-lt"/>
                <a:cs typeface="Calibri" panose="020F0502020204030204" pitchFamily="34" charset="0"/>
              </a:rPr>
            </a:br>
            <a:r>
              <a:rPr lang="en-GB" sz="2800" dirty="0" smtClean="0">
                <a:latin typeface="+mn-lt"/>
                <a:cs typeface="Calibri" panose="020F0502020204030204" pitchFamily="34" charset="0"/>
              </a:rPr>
              <a:t> Higher Educational Institutions in Libya </a:t>
            </a:r>
            <a:br>
              <a:rPr lang="en-GB" sz="2800" dirty="0" smtClean="0">
                <a:latin typeface="+mn-lt"/>
                <a:cs typeface="Calibri" panose="020F0502020204030204" pitchFamily="34" charset="0"/>
              </a:rPr>
            </a:br>
            <a:r>
              <a:rPr lang="en-GB" sz="2800" dirty="0" smtClean="0">
                <a:latin typeface="+mn-lt"/>
                <a:cs typeface="Calibri" panose="020F0502020204030204" pitchFamily="34" charset="0"/>
              </a:rPr>
              <a:t>Compared to Malaysia &amp;International Reference Standards (IRS)</a:t>
            </a:r>
            <a:endParaRPr lang="ar-LY" sz="28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88432492"/>
              </p:ext>
            </p:extLst>
          </p:nvPr>
        </p:nvGraphicFramePr>
        <p:xfrm>
          <a:off x="236495" y="1714488"/>
          <a:ext cx="11952329" cy="3114040"/>
        </p:xfrm>
        <a:graphic>
          <a:graphicData uri="http://schemas.openxmlformats.org/drawingml/2006/table">
            <a:tbl>
              <a:tblPr firstRow="1" bandRow="1">
                <a:tableStyleId>{5C22544A-7EE6-4342-B048-85BDC9FD1C3A}</a:tableStyleId>
              </a:tblPr>
              <a:tblGrid>
                <a:gridCol w="1906506"/>
                <a:gridCol w="806599"/>
                <a:gridCol w="806599"/>
                <a:gridCol w="2933087"/>
                <a:gridCol w="2442616"/>
                <a:gridCol w="3056922"/>
              </a:tblGrid>
              <a:tr h="370840">
                <a:tc>
                  <a:txBody>
                    <a:bodyPr/>
                    <a:lstStyle/>
                    <a:p>
                      <a:pPr algn="ctr" rtl="0"/>
                      <a:endParaRPr lang="ar-LY" dirty="0"/>
                    </a:p>
                  </a:txBody>
                  <a:tcPr anchor="ctr"/>
                </a:tc>
                <a:tc gridSpan="3">
                  <a:txBody>
                    <a:bodyPr/>
                    <a:lstStyle/>
                    <a:p>
                      <a:pPr algn="ctr" rtl="0"/>
                      <a:r>
                        <a:rPr lang="en-GB" dirty="0" smtClean="0"/>
                        <a:t>Libya </a:t>
                      </a:r>
                    </a:p>
                    <a:p>
                      <a:pPr algn="ctr" rtl="0"/>
                      <a:r>
                        <a:rPr lang="en-GB" dirty="0" smtClean="0"/>
                        <a:t>(population</a:t>
                      </a:r>
                      <a:r>
                        <a:rPr lang="en-GB" baseline="0" dirty="0" smtClean="0"/>
                        <a:t> of </a:t>
                      </a:r>
                      <a:r>
                        <a:rPr lang="en-GB" dirty="0" smtClean="0"/>
                        <a:t>5 million approx. )</a:t>
                      </a:r>
                      <a:endParaRPr lang="ar-LY" dirty="0"/>
                    </a:p>
                  </a:txBody>
                  <a:tcPr anchor="ctr">
                    <a:solidFill>
                      <a:schemeClr val="accent5"/>
                    </a:solidFill>
                  </a:tcPr>
                </a:tc>
                <a:tc hMerge="1">
                  <a:txBody>
                    <a:bodyPr/>
                    <a:lstStyle/>
                    <a:p>
                      <a:pPr rtl="1"/>
                      <a:endParaRPr lang="ar-LY"/>
                    </a:p>
                  </a:txBody>
                  <a:tcPr/>
                </a:tc>
                <a:tc hMerge="1">
                  <a:txBody>
                    <a:bodyPr/>
                    <a:lstStyle/>
                    <a:p>
                      <a:pPr rtl="1"/>
                      <a:endParaRPr lang="ar-LY"/>
                    </a:p>
                  </a:txBody>
                  <a:tcPr/>
                </a:tc>
                <a:tc>
                  <a:txBody>
                    <a:bodyPr/>
                    <a:lstStyle/>
                    <a:p>
                      <a:pPr algn="ctr" rtl="0"/>
                      <a:r>
                        <a:rPr lang="en-GB" dirty="0" smtClean="0"/>
                        <a:t>Malaysia</a:t>
                      </a:r>
                      <a:r>
                        <a:rPr lang="en-GB" baseline="0" dirty="0" smtClean="0"/>
                        <a:t> </a:t>
                      </a:r>
                    </a:p>
                    <a:p>
                      <a:pPr algn="ctr" rtl="0"/>
                      <a:r>
                        <a:rPr lang="en-GB" baseline="0" dirty="0" smtClean="0"/>
                        <a:t>(30 million population approx.)</a:t>
                      </a:r>
                      <a:endParaRPr lang="ar-LY" dirty="0"/>
                    </a:p>
                  </a:txBody>
                  <a:tcPr anchor="ctr">
                    <a:solidFill>
                      <a:schemeClr val="accent4"/>
                    </a:solidFill>
                  </a:tcPr>
                </a:tc>
                <a:tc>
                  <a:txBody>
                    <a:bodyPr/>
                    <a:lstStyle/>
                    <a:p>
                      <a:pPr algn="ctr" rtl="0"/>
                      <a:r>
                        <a:rPr lang="en-GB" dirty="0" smtClean="0"/>
                        <a:t>IRS</a:t>
                      </a:r>
                      <a:endParaRPr lang="ar-LY" dirty="0"/>
                    </a:p>
                  </a:txBody>
                  <a:tcPr anchor="ctr">
                    <a:solidFill>
                      <a:srgbClr val="E2A0D1"/>
                    </a:solidFill>
                  </a:tcPr>
                </a:tc>
              </a:tr>
              <a:tr h="370840">
                <a:tc>
                  <a:txBody>
                    <a:bodyPr/>
                    <a:lstStyle/>
                    <a:p>
                      <a:pPr algn="ctr" rtl="0"/>
                      <a:r>
                        <a:rPr lang="en-GB" dirty="0" smtClean="0"/>
                        <a:t>Year </a:t>
                      </a:r>
                      <a:endParaRPr lang="ar-LY" dirty="0"/>
                    </a:p>
                  </a:txBody>
                  <a:tcPr anchor="ctr"/>
                </a:tc>
                <a:tc>
                  <a:txBody>
                    <a:bodyPr/>
                    <a:lstStyle/>
                    <a:p>
                      <a:pPr algn="ctr" rtl="0"/>
                      <a:r>
                        <a:rPr lang="en-GB" dirty="0" smtClean="0"/>
                        <a:t>1970</a:t>
                      </a:r>
                      <a:endParaRPr lang="ar-LY" dirty="0"/>
                    </a:p>
                  </a:txBody>
                  <a:tcPr anchor="ctr"/>
                </a:tc>
                <a:tc>
                  <a:txBody>
                    <a:bodyPr/>
                    <a:lstStyle/>
                    <a:p>
                      <a:pPr algn="ctr" rtl="0"/>
                      <a:r>
                        <a:rPr lang="en-GB" dirty="0" smtClean="0"/>
                        <a:t>1995</a:t>
                      </a:r>
                      <a:endParaRPr lang="ar-LY" dirty="0"/>
                    </a:p>
                  </a:txBody>
                  <a:tcPr anchor="ctr"/>
                </a:tc>
                <a:tc>
                  <a:txBody>
                    <a:bodyPr/>
                    <a:lstStyle/>
                    <a:p>
                      <a:pPr algn="ctr" rtl="0"/>
                      <a:r>
                        <a:rPr lang="en-GB" b="1" dirty="0" smtClean="0">
                          <a:solidFill>
                            <a:schemeClr val="bg1"/>
                          </a:solidFill>
                        </a:rPr>
                        <a:t>2004</a:t>
                      </a:r>
                      <a:endParaRPr lang="ar-LY" b="1" dirty="0">
                        <a:solidFill>
                          <a:schemeClr val="bg1"/>
                        </a:solidFill>
                      </a:endParaRPr>
                    </a:p>
                  </a:txBody>
                  <a:tcPr anchor="ctr">
                    <a:solidFill>
                      <a:srgbClr val="FF0000"/>
                    </a:solidFill>
                  </a:tcPr>
                </a:tc>
                <a:tc>
                  <a:txBody>
                    <a:bodyPr/>
                    <a:lstStyle/>
                    <a:p>
                      <a:pPr algn="ctr" rtl="0"/>
                      <a:r>
                        <a:rPr lang="en-GB" b="1" dirty="0" smtClean="0"/>
                        <a:t>2000 </a:t>
                      </a:r>
                      <a:endParaRPr lang="ar-LY" b="1" dirty="0"/>
                    </a:p>
                  </a:txBody>
                  <a:tcPr anchor="ctr"/>
                </a:tc>
                <a:tc>
                  <a:txBody>
                    <a:bodyPr/>
                    <a:lstStyle/>
                    <a:p>
                      <a:pPr algn="ctr" rtl="0"/>
                      <a:endParaRPr lang="ar-LY" b="1" dirty="0"/>
                    </a:p>
                  </a:txBody>
                  <a:tcPr anchor="ctr"/>
                </a:tc>
              </a:tr>
              <a:tr h="370840">
                <a:tc>
                  <a:txBody>
                    <a:bodyPr/>
                    <a:lstStyle/>
                    <a:p>
                      <a:pPr algn="ctr" rtl="0"/>
                      <a:r>
                        <a:rPr lang="en-GB" dirty="0" smtClean="0"/>
                        <a:t>Universities </a:t>
                      </a:r>
                      <a:endParaRPr lang="ar-LY" dirty="0"/>
                    </a:p>
                  </a:txBody>
                  <a:tcPr anchor="ctr"/>
                </a:tc>
                <a:tc>
                  <a:txBody>
                    <a:bodyPr/>
                    <a:lstStyle/>
                    <a:p>
                      <a:pPr algn="ctr" rtl="0"/>
                      <a:r>
                        <a:rPr lang="en-GB" dirty="0" smtClean="0"/>
                        <a:t>1</a:t>
                      </a:r>
                      <a:endParaRPr lang="ar-LY" dirty="0"/>
                    </a:p>
                  </a:txBody>
                  <a:tcPr anchor="ctr"/>
                </a:tc>
                <a:tc>
                  <a:txBody>
                    <a:bodyPr/>
                    <a:lstStyle/>
                    <a:p>
                      <a:pPr algn="ctr" rtl="0"/>
                      <a:r>
                        <a:rPr lang="ar-LY" sz="1800" kern="1200" dirty="0" smtClean="0">
                          <a:solidFill>
                            <a:schemeClr val="dk1"/>
                          </a:solidFill>
                          <a:latin typeface="+mn-lt"/>
                          <a:ea typeface="+mn-ea"/>
                          <a:cs typeface="+mn-cs"/>
                        </a:rPr>
                        <a:t>12</a:t>
                      </a:r>
                    </a:p>
                  </a:txBody>
                  <a:tcPr anchor="ctr"/>
                </a:tc>
                <a:tc>
                  <a:txBody>
                    <a:bodyPr/>
                    <a:lstStyle/>
                    <a:p>
                      <a:pPr algn="ctr" rtl="0"/>
                      <a:r>
                        <a:rPr lang="en-GB" b="1" dirty="0" smtClean="0">
                          <a:solidFill>
                            <a:schemeClr val="bg1"/>
                          </a:solidFill>
                        </a:rPr>
                        <a:t>67</a:t>
                      </a:r>
                      <a:endParaRPr lang="ar-LY" b="1" dirty="0" smtClean="0">
                        <a:solidFill>
                          <a:schemeClr val="bg1"/>
                        </a:solidFill>
                      </a:endParaRPr>
                    </a:p>
                    <a:p>
                      <a:pPr algn="ctr" rtl="0"/>
                      <a:r>
                        <a:rPr lang="en-GB" b="1" dirty="0" smtClean="0">
                          <a:solidFill>
                            <a:schemeClr val="bg1"/>
                          </a:solidFill>
                        </a:rPr>
                        <a:t>1 Uni.  per 0.075 million </a:t>
                      </a:r>
                      <a:r>
                        <a:rPr lang="en-GB" b="1" dirty="0" err="1" smtClean="0">
                          <a:solidFill>
                            <a:schemeClr val="bg1"/>
                          </a:solidFill>
                        </a:rPr>
                        <a:t>inhab</a:t>
                      </a:r>
                      <a:r>
                        <a:rPr lang="en-GB" b="1" dirty="0" smtClean="0">
                          <a:solidFill>
                            <a:schemeClr val="bg1"/>
                          </a:solidFill>
                        </a:rPr>
                        <a:t>.</a:t>
                      </a:r>
                      <a:endParaRPr lang="ar-LY" b="1" dirty="0">
                        <a:solidFill>
                          <a:schemeClr val="bg1"/>
                        </a:solidFill>
                      </a:endParaRPr>
                    </a:p>
                  </a:txBody>
                  <a:tcPr anchor="ctr">
                    <a:solidFill>
                      <a:srgbClr val="FF0000"/>
                    </a:solidFill>
                  </a:tcPr>
                </a:tc>
                <a:tc>
                  <a:txBody>
                    <a:bodyPr/>
                    <a:lstStyle/>
                    <a:p>
                      <a:pPr algn="ctr" rtl="0"/>
                      <a:r>
                        <a:rPr lang="en-GB" b="1" dirty="0" smtClean="0"/>
                        <a:t>50 </a:t>
                      </a:r>
                    </a:p>
                    <a:p>
                      <a:pPr algn="ctr" rtl="0"/>
                      <a:r>
                        <a:rPr lang="en-GB" b="1" dirty="0" smtClean="0"/>
                        <a:t>1 Uni. per 0.6</a:t>
                      </a:r>
                      <a:r>
                        <a:rPr lang="en-GB" b="1" baseline="0" dirty="0" smtClean="0"/>
                        <a:t> million </a:t>
                      </a:r>
                      <a:r>
                        <a:rPr lang="en-GB" b="1" baseline="0" dirty="0" err="1" smtClean="0"/>
                        <a:t>inhab</a:t>
                      </a:r>
                      <a:r>
                        <a:rPr lang="en-GB" b="1" baseline="0" dirty="0" smtClean="0"/>
                        <a:t>. </a:t>
                      </a:r>
                      <a:endParaRPr lang="ar-LY" b="1" dirty="0"/>
                    </a:p>
                  </a:txBody>
                  <a:tcPr anchor="ctr"/>
                </a:tc>
                <a:tc>
                  <a:txBody>
                    <a:bodyPr/>
                    <a:lstStyle/>
                    <a:p>
                      <a:pPr algn="l" rtl="0">
                        <a:buFont typeface="Wingdings" pitchFamily="2" charset="2"/>
                        <a:buChar char="ü"/>
                      </a:pPr>
                      <a:r>
                        <a:rPr lang="en-GB" b="1" dirty="0" smtClean="0"/>
                        <a:t>  1 Uni. per million</a:t>
                      </a:r>
                      <a:r>
                        <a:rPr lang="en-GB" b="1" baseline="0" dirty="0" smtClean="0"/>
                        <a:t> </a:t>
                      </a:r>
                      <a:r>
                        <a:rPr lang="en-GB" b="1" baseline="0" dirty="0" err="1" smtClean="0"/>
                        <a:t>inhab</a:t>
                      </a:r>
                      <a:r>
                        <a:rPr lang="en-GB" b="1" baseline="0" dirty="0" smtClean="0"/>
                        <a:t>. </a:t>
                      </a:r>
                    </a:p>
                    <a:p>
                      <a:pPr algn="l" rtl="0">
                        <a:buFont typeface="Wingdings" pitchFamily="2" charset="2"/>
                        <a:buChar char="ü"/>
                      </a:pPr>
                      <a:r>
                        <a:rPr lang="en-GB" b="1" baseline="0" dirty="0" smtClean="0"/>
                        <a:t>  Cost effectiveness.</a:t>
                      </a:r>
                    </a:p>
                    <a:p>
                      <a:pPr algn="l" rtl="0">
                        <a:buFont typeface="Wingdings" pitchFamily="2" charset="2"/>
                        <a:buChar char="ü"/>
                      </a:pPr>
                      <a:r>
                        <a:rPr lang="en-GB" b="1" baseline="0" dirty="0" smtClean="0"/>
                        <a:t>  Threshold analysis. </a:t>
                      </a:r>
                    </a:p>
                  </a:txBody>
                  <a:tcPr anchor="ctr"/>
                </a:tc>
              </a:tr>
              <a:tr h="370840">
                <a:tc>
                  <a:txBody>
                    <a:bodyPr/>
                    <a:lstStyle/>
                    <a:p>
                      <a:pPr algn="ctr" rtl="0"/>
                      <a:r>
                        <a:rPr lang="en-GB" dirty="0" smtClean="0"/>
                        <a:t>Higher Technical Institutions </a:t>
                      </a:r>
                      <a:endParaRPr lang="ar-LY" dirty="0"/>
                    </a:p>
                  </a:txBody>
                  <a:tcPr anchor="ctr"/>
                </a:tc>
                <a:tc>
                  <a:txBody>
                    <a:bodyPr/>
                    <a:lstStyle/>
                    <a:p>
                      <a:pPr algn="ctr" rtl="0"/>
                      <a:r>
                        <a:rPr lang="en-GB" dirty="0" smtClean="0"/>
                        <a:t>4</a:t>
                      </a:r>
                      <a:endParaRPr lang="ar-LY" dirty="0"/>
                    </a:p>
                  </a:txBody>
                  <a:tcPr anchor="ctr"/>
                </a:tc>
                <a:tc>
                  <a:txBody>
                    <a:bodyPr/>
                    <a:lstStyle/>
                    <a:p>
                      <a:pPr algn="ctr" rtl="0"/>
                      <a:r>
                        <a:rPr lang="ar-LY" sz="1800" kern="1200" dirty="0" smtClean="0">
                          <a:solidFill>
                            <a:schemeClr val="dk1"/>
                          </a:solidFill>
                          <a:latin typeface="+mn-lt"/>
                          <a:ea typeface="+mn-ea"/>
                          <a:cs typeface="+mn-cs"/>
                        </a:rPr>
                        <a:t>54</a:t>
                      </a:r>
                    </a:p>
                  </a:txBody>
                  <a:tcPr anchor="ctr"/>
                </a:tc>
                <a:tc>
                  <a:txBody>
                    <a:bodyPr/>
                    <a:lstStyle/>
                    <a:p>
                      <a:pPr algn="ctr" rtl="0"/>
                      <a:r>
                        <a:rPr lang="en-GB" b="1" dirty="0" smtClean="0">
                          <a:solidFill>
                            <a:schemeClr val="bg1"/>
                          </a:solidFill>
                        </a:rPr>
                        <a:t>120</a:t>
                      </a:r>
                      <a:endParaRPr lang="ar-LY" b="1" dirty="0">
                        <a:solidFill>
                          <a:schemeClr val="bg1"/>
                        </a:solidFill>
                      </a:endParaRPr>
                    </a:p>
                  </a:txBody>
                  <a:tcPr anchor="ctr">
                    <a:solidFill>
                      <a:srgbClr val="FF0000"/>
                    </a:solidFill>
                  </a:tcPr>
                </a:tc>
                <a:tc>
                  <a:txBody>
                    <a:bodyPr/>
                    <a:lstStyle/>
                    <a:p>
                      <a:pPr algn="ctr" rtl="0"/>
                      <a:r>
                        <a:rPr lang="en-GB" b="1" dirty="0" smtClean="0"/>
                        <a:t>415</a:t>
                      </a:r>
                      <a:endParaRPr lang="ar-LY" b="1" dirty="0"/>
                    </a:p>
                  </a:txBody>
                  <a:tcPr anchor="ctr"/>
                </a:tc>
                <a:tc>
                  <a:txBody>
                    <a:bodyPr/>
                    <a:lstStyle/>
                    <a:p>
                      <a:pPr algn="ctr" rtl="0"/>
                      <a:endParaRPr lang="ar-LY" b="1" dirty="0"/>
                    </a:p>
                  </a:txBody>
                  <a:tcPr anchor="ctr"/>
                </a:tc>
              </a:tr>
            </a:tbl>
          </a:graphicData>
        </a:graphic>
      </p:graphicFrame>
      <p:sp>
        <p:nvSpPr>
          <p:cNvPr id="8" name="TextBox 7"/>
          <p:cNvSpPr txBox="1"/>
          <p:nvPr/>
        </p:nvSpPr>
        <p:spPr>
          <a:xfrm>
            <a:off x="379372" y="5105957"/>
            <a:ext cx="11215766"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1" anchor="ctr" anchorCtr="1">
            <a:spAutoFit/>
          </a:bodyPr>
          <a:lstStyle/>
          <a:p>
            <a:r>
              <a:rPr lang="en-GB" sz="1600" b="1" dirty="0" smtClean="0">
                <a:solidFill>
                  <a:srgbClr val="FF0000"/>
                </a:solidFill>
              </a:rPr>
              <a:t>Ref:</a:t>
            </a:r>
          </a:p>
          <a:p>
            <a:r>
              <a:rPr lang="en-GB" sz="1600" b="1" dirty="0" smtClean="0"/>
              <a:t>*Proceeding , Conference of</a:t>
            </a:r>
            <a:r>
              <a:rPr lang="en-GB" sz="1600" b="1" dirty="0"/>
              <a:t> </a:t>
            </a:r>
            <a:r>
              <a:rPr lang="en-GB" sz="1600" b="1" dirty="0" smtClean="0"/>
              <a:t>Public Policies , Benghazi 12-14/06/2007 </a:t>
            </a:r>
          </a:p>
          <a:p>
            <a:r>
              <a:rPr lang="en-GB" sz="1600" b="1" dirty="0" smtClean="0"/>
              <a:t>  Supervised by Research and Consulting </a:t>
            </a:r>
            <a:r>
              <a:rPr lang="en-GB" sz="1600" b="1" dirty="0"/>
              <a:t>c</a:t>
            </a:r>
            <a:r>
              <a:rPr lang="en-GB" sz="1600" b="1" dirty="0" smtClean="0"/>
              <a:t>entre – university of Benghazi (previously </a:t>
            </a:r>
            <a:r>
              <a:rPr lang="en-GB" sz="1600" b="1" dirty="0" err="1"/>
              <a:t>G</a:t>
            </a:r>
            <a:r>
              <a:rPr lang="en-GB" sz="1600" b="1" dirty="0" err="1" smtClean="0"/>
              <a:t>aryounis</a:t>
            </a:r>
            <a:r>
              <a:rPr lang="en-GB" sz="1600" b="1" dirty="0" smtClean="0"/>
              <a:t>)</a:t>
            </a:r>
          </a:p>
          <a:p>
            <a:r>
              <a:rPr lang="en-GB" sz="1600" b="1" dirty="0" smtClean="0"/>
              <a:t>* Dr </a:t>
            </a:r>
            <a:r>
              <a:rPr lang="en-GB" sz="1600" b="1" dirty="0" err="1" smtClean="0"/>
              <a:t>Aref</a:t>
            </a:r>
            <a:r>
              <a:rPr lang="en-GB" sz="1600" b="1" dirty="0" smtClean="0"/>
              <a:t> </a:t>
            </a:r>
            <a:r>
              <a:rPr lang="en-GB" sz="1600" b="1" dirty="0" err="1" smtClean="0"/>
              <a:t>Elteer</a:t>
            </a:r>
            <a:r>
              <a:rPr lang="en-GB" sz="1600" b="1" dirty="0" smtClean="0"/>
              <a:t>- Development of human resources in Libya (Malaysia as a model) Nov. 2013 – Ministry of Education </a:t>
            </a:r>
          </a:p>
          <a:p>
            <a:r>
              <a:rPr lang="en-GB" sz="1600" b="1" dirty="0" smtClean="0"/>
              <a:t>website. </a:t>
            </a:r>
            <a:endParaRPr lang="ar-LY" sz="1600" b="1"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0000"/>
                </a:solidFill>
              </a:rPr>
              <a:t>Poor Infrastructure </a:t>
            </a:r>
            <a:r>
              <a:rPr lang="en-US" sz="1400" dirty="0" smtClean="0">
                <a:solidFill>
                  <a:schemeClr val="tx1"/>
                </a:solidFill>
              </a:rPr>
              <a:t>(8)</a:t>
            </a:r>
            <a:endParaRPr lang="ar-LY" dirty="0">
              <a:solidFill>
                <a:srgbClr val="FF0000"/>
              </a:solidFill>
            </a:endParaRPr>
          </a:p>
        </p:txBody>
      </p:sp>
      <p:sp>
        <p:nvSpPr>
          <p:cNvPr id="3" name="Content Placeholder 2"/>
          <p:cNvSpPr>
            <a:spLocks noGrp="1"/>
          </p:cNvSpPr>
          <p:nvPr>
            <p:ph idx="1"/>
          </p:nvPr>
        </p:nvSpPr>
        <p:spPr>
          <a:xfrm>
            <a:off x="1053852" y="1785926"/>
            <a:ext cx="10255534" cy="4681946"/>
          </a:xfrm>
        </p:spPr>
        <p:txBody>
          <a:bodyPr>
            <a:normAutofit/>
          </a:bodyPr>
          <a:lstStyle/>
          <a:p>
            <a:pPr algn="just" rtl="0"/>
            <a:r>
              <a:rPr lang="en-US" sz="2800" b="1" dirty="0" smtClean="0">
                <a:latin typeface="Calibri" pitchFamily="34" charset="0"/>
              </a:rPr>
              <a:t>Lack of investments, limited capacity, increasing demands and absence of planning resulting in a deformed institutions with poor infrastructure.</a:t>
            </a:r>
          </a:p>
          <a:p>
            <a:pPr algn="just" rtl="0"/>
            <a:r>
              <a:rPr lang="en-US" sz="2800" b="1" dirty="0" smtClean="0">
                <a:latin typeface="Calibri" pitchFamily="34" charset="0"/>
              </a:rPr>
              <a:t>Inefficient flabby </a:t>
            </a:r>
            <a:r>
              <a:rPr lang="en-US" sz="2800" b="1" dirty="0" smtClean="0">
                <a:latin typeface="Calibri" pitchFamily="34" charset="0"/>
              </a:rPr>
              <a:t>administration with the absence of quality management system and under developed information technology aggravate the problem .</a:t>
            </a:r>
            <a:r>
              <a:rPr lang="en-GB" sz="2800" b="1" dirty="0" smtClean="0">
                <a:latin typeface="Calibri" pitchFamily="34" charset="0"/>
              </a:rPr>
              <a:t> </a:t>
            </a:r>
            <a:endParaRPr lang="en-US" sz="2800" b="1" dirty="0" smtClean="0">
              <a:latin typeface="Calibri" pitchFamily="34" charset="0"/>
            </a:endParaRPr>
          </a:p>
          <a:p>
            <a:pPr algn="just" rtl="0"/>
            <a:r>
              <a:rPr lang="en-GB" sz="2800" b="1" dirty="0" smtClean="0">
                <a:solidFill>
                  <a:srgbClr val="00B050"/>
                </a:solidFill>
                <a:latin typeface="Calibri" pitchFamily="34" charset="0"/>
              </a:rPr>
              <a:t>Development of university infrastructure is a prerequisite requirement  that involve the build up of quality assurance system &amp; application of relevant IT programs to enhance academic and administrative processes. </a:t>
            </a:r>
            <a:endParaRPr lang="ar-LY" sz="2800" b="1" dirty="0">
              <a:solidFill>
                <a:srgbClr val="00B050"/>
              </a:solidFill>
              <a:latin typeface="Calibri" pitchFamily="34" charset="0"/>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25</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132" y="0"/>
            <a:ext cx="8686801" cy="785794"/>
          </a:xfrm>
        </p:spPr>
        <p:txBody>
          <a:bodyPr/>
          <a:lstStyle/>
          <a:p>
            <a:pPr rtl="0"/>
            <a:r>
              <a:rPr lang="en-US" dirty="0" smtClean="0">
                <a:solidFill>
                  <a:srgbClr val="FF0000"/>
                </a:solidFill>
              </a:rPr>
              <a:t>Administrative and Legal Problems </a:t>
            </a:r>
            <a:r>
              <a:rPr lang="en-US" sz="1400" dirty="0" smtClean="0">
                <a:solidFill>
                  <a:schemeClr val="tx1"/>
                </a:solidFill>
              </a:rPr>
              <a:t>(6)</a:t>
            </a:r>
            <a:endParaRPr lang="ar-LY" dirty="0">
              <a:solidFill>
                <a:srgbClr val="FF0000"/>
              </a:solidFill>
            </a:endParaRPr>
          </a:p>
        </p:txBody>
      </p:sp>
      <p:sp>
        <p:nvSpPr>
          <p:cNvPr id="3" name="Content Placeholder 2"/>
          <p:cNvSpPr>
            <a:spLocks noGrp="1"/>
          </p:cNvSpPr>
          <p:nvPr>
            <p:ph idx="1"/>
          </p:nvPr>
        </p:nvSpPr>
        <p:spPr>
          <a:xfrm>
            <a:off x="950876" y="785794"/>
            <a:ext cx="9398848" cy="642942"/>
          </a:xfrm>
        </p:spPr>
        <p:txBody>
          <a:bodyPr>
            <a:normAutofit/>
          </a:bodyPr>
          <a:lstStyle/>
          <a:p>
            <a:pPr algn="ctr" rtl="0">
              <a:buNone/>
            </a:pPr>
            <a:r>
              <a:rPr lang="en-US" sz="2800" b="1" dirty="0" smtClean="0">
                <a:latin typeface="Calibri" pitchFamily="34" charset="0"/>
              </a:rPr>
              <a:t>Long lasting state control</a:t>
            </a:r>
          </a:p>
        </p:txBody>
      </p:sp>
      <p:sp>
        <p:nvSpPr>
          <p:cNvPr id="8" name="TextBox 7"/>
          <p:cNvSpPr txBox="1"/>
          <p:nvPr/>
        </p:nvSpPr>
        <p:spPr>
          <a:xfrm>
            <a:off x="3451206" y="1942604"/>
            <a:ext cx="4895379" cy="523220"/>
          </a:xfrm>
          <a:prstGeom prst="rect">
            <a:avLst/>
          </a:prstGeom>
          <a:noFill/>
          <a:ln>
            <a:solidFill>
              <a:schemeClr val="bg2"/>
            </a:solidFill>
          </a:ln>
        </p:spPr>
        <p:txBody>
          <a:bodyPr wrap="none" rtlCol="1" anchor="ctr" anchorCtr="1">
            <a:spAutoFit/>
          </a:bodyPr>
          <a:lstStyle/>
          <a:p>
            <a:r>
              <a:rPr lang="en-US" sz="2800" b="1" dirty="0" smtClean="0">
                <a:latin typeface="Calibri" pitchFamily="34" charset="0"/>
                <a:sym typeface="Symbol"/>
              </a:rPr>
              <a:t>Political &amp; security intervention</a:t>
            </a:r>
          </a:p>
        </p:txBody>
      </p:sp>
      <p:sp>
        <p:nvSpPr>
          <p:cNvPr id="9" name="TextBox 8"/>
          <p:cNvSpPr txBox="1"/>
          <p:nvPr/>
        </p:nvSpPr>
        <p:spPr>
          <a:xfrm>
            <a:off x="2165322" y="2942736"/>
            <a:ext cx="7878824" cy="523220"/>
          </a:xfrm>
          <a:prstGeom prst="rect">
            <a:avLst/>
          </a:prstGeom>
          <a:noFill/>
          <a:ln>
            <a:solidFill>
              <a:schemeClr val="bg2"/>
            </a:solidFill>
          </a:ln>
        </p:spPr>
        <p:txBody>
          <a:bodyPr wrap="none" rtlCol="1" anchor="ctr" anchorCtr="1">
            <a:spAutoFit/>
          </a:bodyPr>
          <a:lstStyle/>
          <a:p>
            <a:r>
              <a:rPr lang="en-US" sz="2800" b="1" dirty="0" smtClean="0">
                <a:latin typeface="Calibri" pitchFamily="34" charset="0"/>
              </a:rPr>
              <a:t>Lack of autonomy of higher educational institutions </a:t>
            </a:r>
            <a:endParaRPr lang="ar-LY" sz="2800" dirty="0" smtClean="0"/>
          </a:p>
        </p:txBody>
      </p:sp>
      <p:sp>
        <p:nvSpPr>
          <p:cNvPr id="10" name="TextBox 9"/>
          <p:cNvSpPr txBox="1"/>
          <p:nvPr/>
        </p:nvSpPr>
        <p:spPr>
          <a:xfrm>
            <a:off x="3379768" y="4014306"/>
            <a:ext cx="5036507" cy="523220"/>
          </a:xfrm>
          <a:prstGeom prst="rect">
            <a:avLst/>
          </a:prstGeom>
          <a:noFill/>
          <a:ln>
            <a:solidFill>
              <a:schemeClr val="bg2"/>
            </a:solidFill>
          </a:ln>
        </p:spPr>
        <p:txBody>
          <a:bodyPr wrap="none" rtlCol="1" anchor="ctr" anchorCtr="1">
            <a:spAutoFit/>
          </a:bodyPr>
          <a:lstStyle/>
          <a:p>
            <a:r>
              <a:rPr lang="en-US" sz="2800" b="1" dirty="0" smtClean="0">
                <a:latin typeface="Calibri" pitchFamily="34" charset="0"/>
              </a:rPr>
              <a:t>Chaos of university management</a:t>
            </a:r>
            <a:endParaRPr lang="ar-LY" sz="2800" dirty="0" smtClean="0"/>
          </a:p>
        </p:txBody>
      </p:sp>
      <p:sp>
        <p:nvSpPr>
          <p:cNvPr id="11" name="TextBox 10"/>
          <p:cNvSpPr txBox="1"/>
          <p:nvPr/>
        </p:nvSpPr>
        <p:spPr>
          <a:xfrm>
            <a:off x="2061772" y="4943000"/>
            <a:ext cx="7961730" cy="523220"/>
          </a:xfrm>
          <a:prstGeom prst="rect">
            <a:avLst/>
          </a:prstGeom>
          <a:noFill/>
          <a:ln>
            <a:solidFill>
              <a:schemeClr val="bg2"/>
            </a:solidFill>
          </a:ln>
        </p:spPr>
        <p:txBody>
          <a:bodyPr wrap="none" rtlCol="1" anchor="ctr" anchorCtr="1">
            <a:spAutoFit/>
          </a:bodyPr>
          <a:lstStyle/>
          <a:p>
            <a:r>
              <a:rPr lang="en-US" sz="2800" b="1" dirty="0" smtClean="0">
                <a:latin typeface="Calibri" pitchFamily="34" charset="0"/>
              </a:rPr>
              <a:t>Ineffective legislations &amp; loss of university traditions</a:t>
            </a:r>
            <a:endParaRPr lang="ar-LY" sz="2800" dirty="0" smtClean="0"/>
          </a:p>
        </p:txBody>
      </p:sp>
      <p:sp>
        <p:nvSpPr>
          <p:cNvPr id="12" name="TextBox 11"/>
          <p:cNvSpPr txBox="1"/>
          <p:nvPr/>
        </p:nvSpPr>
        <p:spPr>
          <a:xfrm>
            <a:off x="307934" y="5715016"/>
            <a:ext cx="11501518" cy="954107"/>
          </a:xfrm>
          <a:prstGeom prst="rect">
            <a:avLst/>
          </a:prstGeom>
          <a:solidFill>
            <a:srgbClr val="FFFFFF"/>
          </a:solidFill>
          <a:ln>
            <a:solidFill>
              <a:schemeClr val="bg2"/>
            </a:solidFill>
          </a:ln>
        </p:spPr>
        <p:txBody>
          <a:bodyPr wrap="square" rtlCol="1" anchor="ctr" anchorCtr="1">
            <a:spAutoFit/>
          </a:bodyPr>
          <a:lstStyle/>
          <a:p>
            <a:r>
              <a:rPr lang="en-GB" sz="2800" b="1" dirty="0" smtClean="0">
                <a:solidFill>
                  <a:srgbClr val="00B050"/>
                </a:solidFill>
                <a:latin typeface="Calibri" pitchFamily="34" charset="0"/>
              </a:rPr>
              <a:t>Gaining more autonomy of higher educational institutions is  a mandatory requirement. </a:t>
            </a:r>
            <a:endParaRPr lang="ar-LY" sz="2800" dirty="0" smtClean="0"/>
          </a:p>
        </p:txBody>
      </p:sp>
      <p:sp>
        <p:nvSpPr>
          <p:cNvPr id="13" name="Down Arrow 12"/>
          <p:cNvSpPr/>
          <p:nvPr/>
        </p:nvSpPr>
        <p:spPr>
          <a:xfrm>
            <a:off x="5474628" y="1317392"/>
            <a:ext cx="500066" cy="500066"/>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4" name="Down Arrow 13"/>
          <p:cNvSpPr/>
          <p:nvPr/>
        </p:nvSpPr>
        <p:spPr>
          <a:xfrm>
            <a:off x="5451470" y="2514108"/>
            <a:ext cx="571504" cy="428628"/>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5" name="Down Arrow 14"/>
          <p:cNvSpPr/>
          <p:nvPr/>
        </p:nvSpPr>
        <p:spPr>
          <a:xfrm>
            <a:off x="5451470" y="3514240"/>
            <a:ext cx="571504" cy="500066"/>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6" name="Down Arrow 15"/>
          <p:cNvSpPr/>
          <p:nvPr/>
        </p:nvSpPr>
        <p:spPr>
          <a:xfrm>
            <a:off x="5451470" y="4514372"/>
            <a:ext cx="571504" cy="500066"/>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7" name="Slide Number Placeholder 16"/>
          <p:cNvSpPr>
            <a:spLocks noGrp="1"/>
          </p:cNvSpPr>
          <p:nvPr>
            <p:ph type="sldNum" sz="quarter" idx="12"/>
          </p:nvPr>
        </p:nvSpPr>
        <p:spPr/>
        <p:txBody>
          <a:bodyPr/>
          <a:lstStyle/>
          <a:p>
            <a:fld id="{AAEAE4A8-A6E5-453E-B946-FB774B73F48C}" type="slidenum">
              <a:rPr lang="en-US" smtClean="0"/>
              <a:pPr/>
              <a:t>26</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
                                            <p:txEl>
                                              <p:pRg st="0" end="0"/>
                                            </p:txEl>
                                          </p:spTgt>
                                        </p:tgtEl>
                                        <p:attrNameLst>
                                          <p:attrName>ppt_x</p:attrName>
                                        </p:attrNameLst>
                                      </p:cBhvr>
                                    </p:anim>
                                    <p:anim from="0" to="-1.0" calcmode="lin" valueType="num">
                                      <p:cBhvr>
                                        <p:cTn id="15" dur="200" decel="50000" autoRev="1" fill="hold">
                                          <p:stCondLst>
                                            <p:cond delay="600"/>
                                          </p:stCondLst>
                                        </p:cTn>
                                        <p:tgtEl>
                                          <p:spTgt spid="3">
                                            <p:txEl>
                                              <p:pRg st="0" end="0"/>
                                            </p:txEl>
                                          </p:spTgt>
                                        </p:tgtEl>
                                        <p:attrNameLst>
                                          <p:attrName>xshear</p:attrName>
                                        </p:attrNameLst>
                                      </p:cBhvr>
                                    </p:anim>
                                    <p:animScale>
                                      <p:cBhvr>
                                        <p:cTn id="16" dur="200" decel="100000" autoRev="1" fill="hold">
                                          <p:stCondLst>
                                            <p:cond delay="600"/>
                                          </p:stCondLst>
                                        </p:cTn>
                                        <p:tgtEl>
                                          <p:spTgt spid="3">
                                            <p:txEl>
                                              <p:pRg st="0" end="0"/>
                                            </p:txEl>
                                          </p:spTgt>
                                        </p:tgtEl>
                                      </p:cBhvr>
                                      <p:from x="100000" y="100000"/>
                                      <p:to x="80000" y="100000"/>
                                    </p:animScale>
                                    <p:anim by="(#ppt_h/3+#ppt_w*0.1)" calcmode="lin" valueType="num">
                                      <p:cBhvr additive="sum">
                                        <p:cTn id="17" dur="200" decel="100000" autoRev="1" fill="hold">
                                          <p:stCondLst>
                                            <p:cond delay="600"/>
                                          </p:stCondLst>
                                        </p:cTn>
                                        <p:tgtEl>
                                          <p:spTgt spid="3">
                                            <p:txEl>
                                              <p:pRg st="0" end="0"/>
                                            </p:txEl>
                                          </p:spTgt>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from="(-#ppt_w/2)" to="(#ppt_x)" calcmode="lin" valueType="num">
                                      <p:cBhvr>
                                        <p:cTn id="20" dur="600" fill="hold">
                                          <p:stCondLst>
                                            <p:cond delay="0"/>
                                          </p:stCondLst>
                                        </p:cTn>
                                        <p:tgtEl>
                                          <p:spTgt spid="13"/>
                                        </p:tgtEl>
                                        <p:attrNameLst>
                                          <p:attrName>ppt_x</p:attrName>
                                        </p:attrNameLst>
                                      </p:cBhvr>
                                    </p:anim>
                                    <p:anim from="0" to="-1.0" calcmode="lin" valueType="num">
                                      <p:cBhvr>
                                        <p:cTn id="21" dur="200" decel="50000" autoRev="1" fill="hold">
                                          <p:stCondLst>
                                            <p:cond delay="600"/>
                                          </p:stCondLst>
                                        </p:cTn>
                                        <p:tgtEl>
                                          <p:spTgt spid="13"/>
                                        </p:tgtEl>
                                        <p:attrNameLst>
                                          <p:attrName>xshear</p:attrName>
                                        </p:attrNameLst>
                                      </p:cBhvr>
                                    </p:anim>
                                    <p:animScale>
                                      <p:cBhvr>
                                        <p:cTn id="22" dur="200" decel="100000" autoRev="1" fill="hold">
                                          <p:stCondLst>
                                            <p:cond delay="600"/>
                                          </p:stCondLst>
                                        </p:cTn>
                                        <p:tgtEl>
                                          <p:spTgt spid="13"/>
                                        </p:tgtEl>
                                      </p:cBhvr>
                                      <p:from x="100000" y="100000"/>
                                      <p:to x="80000" y="100000"/>
                                    </p:animScale>
                                    <p:anim by="(#ppt_h/3+#ppt_w*0.1)" calcmode="lin" valueType="num">
                                      <p:cBhvr additive="sum">
                                        <p:cTn id="23" dur="200" decel="100000" autoRev="1" fill="hold">
                                          <p:stCondLst>
                                            <p:cond delay="600"/>
                                          </p:stCondLst>
                                        </p:cTn>
                                        <p:tgtEl>
                                          <p:spTgt spid="13"/>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from="(-#ppt_w/2)" to="(#ppt_x)" calcmode="lin" valueType="num">
                                      <p:cBhvr>
                                        <p:cTn id="28" dur="600" fill="hold">
                                          <p:stCondLst>
                                            <p:cond delay="0"/>
                                          </p:stCondLst>
                                        </p:cTn>
                                        <p:tgtEl>
                                          <p:spTgt spid="14"/>
                                        </p:tgtEl>
                                        <p:attrNameLst>
                                          <p:attrName>ppt_x</p:attrName>
                                        </p:attrNameLst>
                                      </p:cBhvr>
                                    </p:anim>
                                    <p:anim from="0" to="-1.0" calcmode="lin" valueType="num">
                                      <p:cBhvr>
                                        <p:cTn id="29" dur="200" decel="50000" autoRev="1" fill="hold">
                                          <p:stCondLst>
                                            <p:cond delay="600"/>
                                          </p:stCondLst>
                                        </p:cTn>
                                        <p:tgtEl>
                                          <p:spTgt spid="14"/>
                                        </p:tgtEl>
                                        <p:attrNameLst>
                                          <p:attrName>xshear</p:attrName>
                                        </p:attrNameLst>
                                      </p:cBhvr>
                                    </p:anim>
                                    <p:animScale>
                                      <p:cBhvr>
                                        <p:cTn id="30" dur="200" decel="100000" autoRev="1" fill="hold">
                                          <p:stCondLst>
                                            <p:cond delay="600"/>
                                          </p:stCondLst>
                                        </p:cTn>
                                        <p:tgtEl>
                                          <p:spTgt spid="14"/>
                                        </p:tgtEl>
                                      </p:cBhvr>
                                      <p:from x="100000" y="100000"/>
                                      <p:to x="80000" y="100000"/>
                                    </p:animScale>
                                    <p:anim by="(#ppt_h/3+#ppt_w*0.1)" calcmode="lin" valueType="num">
                                      <p:cBhvr additive="sum">
                                        <p:cTn id="31" dur="200" decel="100000" autoRev="1" fill="hold">
                                          <p:stCondLst>
                                            <p:cond delay="600"/>
                                          </p:stCondLst>
                                        </p:cTn>
                                        <p:tgtEl>
                                          <p:spTgt spid="14"/>
                                        </p:tgtEl>
                                        <p:attrNameLst>
                                          <p:attrName>ppt_x</p:attrName>
                                        </p:attrNameLst>
                                      </p:cBhvr>
                                    </p:anim>
                                  </p:childTnLst>
                                </p:cTn>
                              </p:par>
                              <p:par>
                                <p:cTn id="32" presetID="34"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from="(-#ppt_w/2)" to="(#ppt_x)" calcmode="lin" valueType="num">
                                      <p:cBhvr>
                                        <p:cTn id="34" dur="600" fill="hold">
                                          <p:stCondLst>
                                            <p:cond delay="0"/>
                                          </p:stCondLst>
                                        </p:cTn>
                                        <p:tgtEl>
                                          <p:spTgt spid="8"/>
                                        </p:tgtEl>
                                        <p:attrNameLst>
                                          <p:attrName>ppt_x</p:attrName>
                                        </p:attrNameLst>
                                      </p:cBhvr>
                                    </p:anim>
                                    <p:anim from="0" to="-1.0" calcmode="lin" valueType="num">
                                      <p:cBhvr>
                                        <p:cTn id="35" dur="200" decel="50000" autoRev="1" fill="hold">
                                          <p:stCondLst>
                                            <p:cond delay="600"/>
                                          </p:stCondLst>
                                        </p:cTn>
                                        <p:tgtEl>
                                          <p:spTgt spid="8"/>
                                        </p:tgtEl>
                                        <p:attrNameLst>
                                          <p:attrName>xshear</p:attrName>
                                        </p:attrNameLst>
                                      </p:cBhvr>
                                    </p:anim>
                                    <p:animScale>
                                      <p:cBhvr>
                                        <p:cTn id="36" dur="200" decel="100000" autoRev="1" fill="hold">
                                          <p:stCondLst>
                                            <p:cond delay="600"/>
                                          </p:stCondLst>
                                        </p:cTn>
                                        <p:tgtEl>
                                          <p:spTgt spid="8"/>
                                        </p:tgtEl>
                                      </p:cBhvr>
                                      <p:from x="100000" y="100000"/>
                                      <p:to x="80000" y="100000"/>
                                    </p:animScale>
                                    <p:anim by="(#ppt_h/3+#ppt_w*0.1)" calcmode="lin" valueType="num">
                                      <p:cBhvr additive="sum">
                                        <p:cTn id="37" dur="200" decel="100000" autoRev="1" fill="hold">
                                          <p:stCondLst>
                                            <p:cond delay="600"/>
                                          </p:stCondLst>
                                        </p:cTn>
                                        <p:tgtEl>
                                          <p:spTgt spid="8"/>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from="(-#ppt_w/2)" to="(#ppt_x)" calcmode="lin" valueType="num">
                                      <p:cBhvr>
                                        <p:cTn id="42" dur="600" fill="hold">
                                          <p:stCondLst>
                                            <p:cond delay="0"/>
                                          </p:stCondLst>
                                        </p:cTn>
                                        <p:tgtEl>
                                          <p:spTgt spid="15"/>
                                        </p:tgtEl>
                                        <p:attrNameLst>
                                          <p:attrName>ppt_x</p:attrName>
                                        </p:attrNameLst>
                                      </p:cBhvr>
                                    </p:anim>
                                    <p:anim from="0" to="-1.0" calcmode="lin" valueType="num">
                                      <p:cBhvr>
                                        <p:cTn id="43" dur="200" decel="50000" autoRev="1" fill="hold">
                                          <p:stCondLst>
                                            <p:cond delay="600"/>
                                          </p:stCondLst>
                                        </p:cTn>
                                        <p:tgtEl>
                                          <p:spTgt spid="15"/>
                                        </p:tgtEl>
                                        <p:attrNameLst>
                                          <p:attrName>xshear</p:attrName>
                                        </p:attrNameLst>
                                      </p:cBhvr>
                                    </p:anim>
                                    <p:animScale>
                                      <p:cBhvr>
                                        <p:cTn id="44" dur="200" decel="100000" autoRev="1" fill="hold">
                                          <p:stCondLst>
                                            <p:cond delay="600"/>
                                          </p:stCondLst>
                                        </p:cTn>
                                        <p:tgtEl>
                                          <p:spTgt spid="15"/>
                                        </p:tgtEl>
                                      </p:cBhvr>
                                      <p:from x="100000" y="100000"/>
                                      <p:to x="80000" y="100000"/>
                                    </p:animScale>
                                    <p:anim by="(#ppt_h/3+#ppt_w*0.1)" calcmode="lin" valueType="num">
                                      <p:cBhvr additive="sum">
                                        <p:cTn id="45" dur="200" decel="100000" autoRev="1" fill="hold">
                                          <p:stCondLst>
                                            <p:cond delay="600"/>
                                          </p:stCondLst>
                                        </p:cTn>
                                        <p:tgtEl>
                                          <p:spTgt spid="15"/>
                                        </p:tgtEl>
                                        <p:attrNameLst>
                                          <p:attrName>ppt_x</p:attrName>
                                        </p:attrNameLst>
                                      </p:cBhvr>
                                    </p:anim>
                                  </p:childTnLst>
                                </p:cTn>
                              </p:par>
                              <p:par>
                                <p:cTn id="46" presetID="34"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from="(-#ppt_w/2)" to="(#ppt_x)" calcmode="lin" valueType="num">
                                      <p:cBhvr>
                                        <p:cTn id="48" dur="600" fill="hold">
                                          <p:stCondLst>
                                            <p:cond delay="0"/>
                                          </p:stCondLst>
                                        </p:cTn>
                                        <p:tgtEl>
                                          <p:spTgt spid="9"/>
                                        </p:tgtEl>
                                        <p:attrNameLst>
                                          <p:attrName>ppt_x</p:attrName>
                                        </p:attrNameLst>
                                      </p:cBhvr>
                                    </p:anim>
                                    <p:anim from="0" to="-1.0" calcmode="lin" valueType="num">
                                      <p:cBhvr>
                                        <p:cTn id="49" dur="200" decel="50000" autoRev="1" fill="hold">
                                          <p:stCondLst>
                                            <p:cond delay="600"/>
                                          </p:stCondLst>
                                        </p:cTn>
                                        <p:tgtEl>
                                          <p:spTgt spid="9"/>
                                        </p:tgtEl>
                                        <p:attrNameLst>
                                          <p:attrName>xshear</p:attrName>
                                        </p:attrNameLst>
                                      </p:cBhvr>
                                    </p:anim>
                                    <p:animScale>
                                      <p:cBhvr>
                                        <p:cTn id="50" dur="200" decel="100000" autoRev="1" fill="hold">
                                          <p:stCondLst>
                                            <p:cond delay="600"/>
                                          </p:stCondLst>
                                        </p:cTn>
                                        <p:tgtEl>
                                          <p:spTgt spid="9"/>
                                        </p:tgtEl>
                                      </p:cBhvr>
                                      <p:from x="100000" y="100000"/>
                                      <p:to x="80000" y="100000"/>
                                    </p:animScale>
                                    <p:anim by="(#ppt_h/3+#ppt_w*0.1)" calcmode="lin" valueType="num">
                                      <p:cBhvr additive="sum">
                                        <p:cTn id="51" dur="200" decel="100000" autoRev="1" fill="hold">
                                          <p:stCondLst>
                                            <p:cond delay="600"/>
                                          </p:stCondLst>
                                        </p:cTn>
                                        <p:tgtEl>
                                          <p:spTgt spid="9"/>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from="(-#ppt_w/2)" to="(#ppt_x)" calcmode="lin" valueType="num">
                                      <p:cBhvr>
                                        <p:cTn id="56" dur="600" fill="hold">
                                          <p:stCondLst>
                                            <p:cond delay="0"/>
                                          </p:stCondLst>
                                        </p:cTn>
                                        <p:tgtEl>
                                          <p:spTgt spid="16"/>
                                        </p:tgtEl>
                                        <p:attrNameLst>
                                          <p:attrName>ppt_x</p:attrName>
                                        </p:attrNameLst>
                                      </p:cBhvr>
                                    </p:anim>
                                    <p:anim from="0" to="-1.0" calcmode="lin" valueType="num">
                                      <p:cBhvr>
                                        <p:cTn id="57" dur="200" decel="50000" autoRev="1" fill="hold">
                                          <p:stCondLst>
                                            <p:cond delay="600"/>
                                          </p:stCondLst>
                                        </p:cTn>
                                        <p:tgtEl>
                                          <p:spTgt spid="16"/>
                                        </p:tgtEl>
                                        <p:attrNameLst>
                                          <p:attrName>xshear</p:attrName>
                                        </p:attrNameLst>
                                      </p:cBhvr>
                                    </p:anim>
                                    <p:animScale>
                                      <p:cBhvr>
                                        <p:cTn id="58" dur="200" decel="100000" autoRev="1" fill="hold">
                                          <p:stCondLst>
                                            <p:cond delay="600"/>
                                          </p:stCondLst>
                                        </p:cTn>
                                        <p:tgtEl>
                                          <p:spTgt spid="16"/>
                                        </p:tgtEl>
                                      </p:cBhvr>
                                      <p:from x="100000" y="100000"/>
                                      <p:to x="80000" y="100000"/>
                                    </p:animScale>
                                    <p:anim by="(#ppt_h/3+#ppt_w*0.1)" calcmode="lin" valueType="num">
                                      <p:cBhvr additive="sum">
                                        <p:cTn id="59" dur="200" decel="100000" autoRev="1" fill="hold">
                                          <p:stCondLst>
                                            <p:cond delay="600"/>
                                          </p:stCondLst>
                                        </p:cTn>
                                        <p:tgtEl>
                                          <p:spTgt spid="16"/>
                                        </p:tgtEl>
                                        <p:attrNameLst>
                                          <p:attrName>ppt_x</p:attrName>
                                        </p:attrNameLst>
                                      </p:cBhvr>
                                    </p:anim>
                                  </p:childTnLst>
                                </p:cTn>
                              </p:par>
                              <p:par>
                                <p:cTn id="60" presetID="34"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from="(-#ppt_w/2)" to="(#ppt_x)" calcmode="lin" valueType="num">
                                      <p:cBhvr>
                                        <p:cTn id="62" dur="600" fill="hold">
                                          <p:stCondLst>
                                            <p:cond delay="0"/>
                                          </p:stCondLst>
                                        </p:cTn>
                                        <p:tgtEl>
                                          <p:spTgt spid="10"/>
                                        </p:tgtEl>
                                        <p:attrNameLst>
                                          <p:attrName>ppt_x</p:attrName>
                                        </p:attrNameLst>
                                      </p:cBhvr>
                                    </p:anim>
                                    <p:anim from="0" to="-1.0" calcmode="lin" valueType="num">
                                      <p:cBhvr>
                                        <p:cTn id="63" dur="200" decel="50000" autoRev="1" fill="hold">
                                          <p:stCondLst>
                                            <p:cond delay="600"/>
                                          </p:stCondLst>
                                        </p:cTn>
                                        <p:tgtEl>
                                          <p:spTgt spid="10"/>
                                        </p:tgtEl>
                                        <p:attrNameLst>
                                          <p:attrName>xshear</p:attrName>
                                        </p:attrNameLst>
                                      </p:cBhvr>
                                    </p:anim>
                                    <p:animScale>
                                      <p:cBhvr>
                                        <p:cTn id="64" dur="200" decel="100000" autoRev="1" fill="hold">
                                          <p:stCondLst>
                                            <p:cond delay="600"/>
                                          </p:stCondLst>
                                        </p:cTn>
                                        <p:tgtEl>
                                          <p:spTgt spid="10"/>
                                        </p:tgtEl>
                                      </p:cBhvr>
                                      <p:from x="100000" y="100000"/>
                                      <p:to x="80000" y="100000"/>
                                    </p:animScale>
                                    <p:anim by="(#ppt_h/3+#ppt_w*0.1)" calcmode="lin" valueType="num">
                                      <p:cBhvr additive="sum">
                                        <p:cTn id="65" dur="200" decel="100000" autoRev="1" fill="hold">
                                          <p:stCondLst>
                                            <p:cond delay="600"/>
                                          </p:stCondLst>
                                        </p:cTn>
                                        <p:tgtEl>
                                          <p:spTgt spid="10"/>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from="(-#ppt_w/2)" to="(#ppt_x)" calcmode="lin" valueType="num">
                                      <p:cBhvr>
                                        <p:cTn id="70" dur="600" fill="hold">
                                          <p:stCondLst>
                                            <p:cond delay="0"/>
                                          </p:stCondLst>
                                        </p:cTn>
                                        <p:tgtEl>
                                          <p:spTgt spid="11"/>
                                        </p:tgtEl>
                                        <p:attrNameLst>
                                          <p:attrName>ppt_x</p:attrName>
                                        </p:attrNameLst>
                                      </p:cBhvr>
                                    </p:anim>
                                    <p:anim from="0" to="-1.0" calcmode="lin" valueType="num">
                                      <p:cBhvr>
                                        <p:cTn id="71" dur="200" decel="50000" autoRev="1" fill="hold">
                                          <p:stCondLst>
                                            <p:cond delay="600"/>
                                          </p:stCondLst>
                                        </p:cTn>
                                        <p:tgtEl>
                                          <p:spTgt spid="11"/>
                                        </p:tgtEl>
                                        <p:attrNameLst>
                                          <p:attrName>xshear</p:attrName>
                                        </p:attrNameLst>
                                      </p:cBhvr>
                                    </p:anim>
                                    <p:animScale>
                                      <p:cBhvr>
                                        <p:cTn id="72" dur="200" decel="100000" autoRev="1" fill="hold">
                                          <p:stCondLst>
                                            <p:cond delay="600"/>
                                          </p:stCondLst>
                                        </p:cTn>
                                        <p:tgtEl>
                                          <p:spTgt spid="11"/>
                                        </p:tgtEl>
                                      </p:cBhvr>
                                      <p:from x="100000" y="100000"/>
                                      <p:to x="80000" y="100000"/>
                                    </p:animScale>
                                    <p:anim by="(#ppt_h/3+#ppt_w*0.1)" calcmode="lin" valueType="num">
                                      <p:cBhvr additive="sum">
                                        <p:cTn id="73" dur="200" decel="100000" autoRev="1" fill="hold">
                                          <p:stCondLst>
                                            <p:cond delay="600"/>
                                          </p:stCondLst>
                                        </p:cTn>
                                        <p:tgtEl>
                                          <p:spTgt spid="11"/>
                                        </p:tgtEl>
                                        <p:attrNameLst>
                                          <p:attrName>ppt_x</p:attrName>
                                        </p:attrNameLst>
                                      </p:cBhvr>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900" decel="100000" fill="hold"/>
                                        <p:tgtEl>
                                          <p:spTgt spid="1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132" y="0"/>
            <a:ext cx="8686801" cy="785794"/>
          </a:xfrm>
        </p:spPr>
        <p:txBody>
          <a:bodyPr/>
          <a:lstStyle/>
          <a:p>
            <a:pPr rtl="0"/>
            <a:r>
              <a:rPr lang="en-US" dirty="0" smtClean="0">
                <a:solidFill>
                  <a:srgbClr val="FF0000"/>
                </a:solidFill>
              </a:rPr>
              <a:t>Poor Academic Staff Performance </a:t>
            </a:r>
            <a:r>
              <a:rPr lang="en-US" sz="1400" dirty="0" smtClean="0">
                <a:solidFill>
                  <a:schemeClr val="tx1"/>
                </a:solidFill>
              </a:rPr>
              <a:t>(5,8)</a:t>
            </a:r>
            <a:endParaRPr lang="ar-LY" dirty="0">
              <a:solidFill>
                <a:srgbClr val="FF0000"/>
              </a:solidFill>
            </a:endParaRPr>
          </a:p>
        </p:txBody>
      </p:sp>
      <p:sp>
        <p:nvSpPr>
          <p:cNvPr id="8" name="TextBox 7"/>
          <p:cNvSpPr txBox="1"/>
          <p:nvPr/>
        </p:nvSpPr>
        <p:spPr>
          <a:xfrm>
            <a:off x="0" y="1714488"/>
            <a:ext cx="5594346" cy="954107"/>
          </a:xfrm>
          <a:prstGeom prst="rect">
            <a:avLst/>
          </a:prstGeom>
          <a:noFill/>
          <a:ln>
            <a:solidFill>
              <a:schemeClr val="bg2"/>
            </a:solidFill>
          </a:ln>
        </p:spPr>
        <p:txBody>
          <a:bodyPr wrap="square" rtlCol="1" anchor="ctr" anchorCtr="1">
            <a:spAutoFit/>
          </a:bodyPr>
          <a:lstStyle/>
          <a:p>
            <a:r>
              <a:rPr lang="en-US" sz="2800" b="1" dirty="0" smtClean="0">
                <a:latin typeface="Calibri" pitchFamily="34" charset="0"/>
              </a:rPr>
              <a:t>Encouraged academicians for more part time jobs</a:t>
            </a:r>
            <a:endParaRPr lang="en-US" sz="2800" b="1" dirty="0" smtClean="0">
              <a:latin typeface="Calibri" pitchFamily="34" charset="0"/>
              <a:sym typeface="Symbol"/>
            </a:endParaRPr>
          </a:p>
        </p:txBody>
      </p:sp>
      <p:sp>
        <p:nvSpPr>
          <p:cNvPr id="9" name="TextBox 8"/>
          <p:cNvSpPr txBox="1"/>
          <p:nvPr/>
        </p:nvSpPr>
        <p:spPr>
          <a:xfrm>
            <a:off x="6665916" y="1785926"/>
            <a:ext cx="4264709" cy="523220"/>
          </a:xfrm>
          <a:prstGeom prst="rect">
            <a:avLst/>
          </a:prstGeom>
          <a:noFill/>
          <a:ln>
            <a:solidFill>
              <a:schemeClr val="bg2"/>
            </a:solidFill>
          </a:ln>
        </p:spPr>
        <p:txBody>
          <a:bodyPr wrap="square" rtlCol="1" anchor="ctr" anchorCtr="1">
            <a:spAutoFit/>
          </a:bodyPr>
          <a:lstStyle/>
          <a:p>
            <a:r>
              <a:rPr lang="en-US" sz="2800" b="1" dirty="0" smtClean="0">
                <a:latin typeface="Calibri" pitchFamily="34" charset="0"/>
              </a:rPr>
              <a:t>Overloaded commitments</a:t>
            </a:r>
          </a:p>
        </p:txBody>
      </p:sp>
      <p:sp>
        <p:nvSpPr>
          <p:cNvPr id="10" name="TextBox 9"/>
          <p:cNvSpPr txBox="1"/>
          <p:nvPr/>
        </p:nvSpPr>
        <p:spPr>
          <a:xfrm>
            <a:off x="6737354" y="928670"/>
            <a:ext cx="2764876" cy="523220"/>
          </a:xfrm>
          <a:prstGeom prst="rect">
            <a:avLst/>
          </a:prstGeom>
          <a:noFill/>
          <a:ln>
            <a:solidFill>
              <a:schemeClr val="bg2"/>
            </a:solidFill>
          </a:ln>
        </p:spPr>
        <p:txBody>
          <a:bodyPr wrap="square" rtlCol="1" anchor="ctr" anchorCtr="1">
            <a:spAutoFit/>
          </a:bodyPr>
          <a:lstStyle/>
          <a:p>
            <a:r>
              <a:rPr lang="en-US" sz="2800" b="1" dirty="0" smtClean="0">
                <a:latin typeface="Calibri" pitchFamily="34" charset="0"/>
              </a:rPr>
              <a:t>Shortage in staff</a:t>
            </a:r>
            <a:endParaRPr lang="ar-LY" sz="2800" dirty="0" smtClean="0"/>
          </a:p>
        </p:txBody>
      </p:sp>
      <p:sp>
        <p:nvSpPr>
          <p:cNvPr id="11" name="TextBox 10"/>
          <p:cNvSpPr txBox="1"/>
          <p:nvPr/>
        </p:nvSpPr>
        <p:spPr>
          <a:xfrm>
            <a:off x="6665916" y="2857496"/>
            <a:ext cx="4818458" cy="954107"/>
          </a:xfrm>
          <a:prstGeom prst="rect">
            <a:avLst/>
          </a:prstGeom>
          <a:noFill/>
          <a:ln>
            <a:solidFill>
              <a:schemeClr val="bg2"/>
            </a:solidFill>
          </a:ln>
        </p:spPr>
        <p:txBody>
          <a:bodyPr wrap="square" rtlCol="1" anchor="ctr" anchorCtr="1">
            <a:spAutoFit/>
          </a:bodyPr>
          <a:lstStyle/>
          <a:p>
            <a:r>
              <a:rPr lang="en-US" sz="2800" b="1" dirty="0" smtClean="0">
                <a:latin typeface="Calibri" pitchFamily="34" charset="0"/>
              </a:rPr>
              <a:t>Compromised criteria for staff recruitments</a:t>
            </a:r>
          </a:p>
        </p:txBody>
      </p:sp>
      <p:sp>
        <p:nvSpPr>
          <p:cNvPr id="12" name="TextBox 11"/>
          <p:cNvSpPr txBox="1"/>
          <p:nvPr/>
        </p:nvSpPr>
        <p:spPr>
          <a:xfrm>
            <a:off x="-1" y="5286388"/>
            <a:ext cx="12188825" cy="1384995"/>
          </a:xfrm>
          <a:prstGeom prst="rect">
            <a:avLst/>
          </a:prstGeom>
          <a:solidFill>
            <a:srgbClr val="FFFFFF"/>
          </a:solidFill>
          <a:ln>
            <a:solidFill>
              <a:schemeClr val="bg2"/>
            </a:solidFill>
          </a:ln>
        </p:spPr>
        <p:txBody>
          <a:bodyPr wrap="square" rtlCol="1" anchor="ctr" anchorCtr="1">
            <a:spAutoFit/>
          </a:bodyPr>
          <a:lstStyle/>
          <a:p>
            <a:pPr algn="ctr"/>
            <a:r>
              <a:rPr lang="en-GB" sz="2800" b="1" dirty="0" smtClean="0">
                <a:solidFill>
                  <a:srgbClr val="00B050"/>
                </a:solidFill>
                <a:latin typeface="Calibri" pitchFamily="34" charset="0"/>
              </a:rPr>
              <a:t>Filtration &amp; continual professional development programs for staff members should be conducted with adoption of strong effective +</a:t>
            </a:r>
            <a:r>
              <a:rPr lang="en-GB" sz="2800" b="1" dirty="0" err="1" smtClean="0">
                <a:solidFill>
                  <a:srgbClr val="00B050"/>
                </a:solidFill>
                <a:latin typeface="Calibri" pitchFamily="34" charset="0"/>
              </a:rPr>
              <a:t>ve</a:t>
            </a:r>
            <a:r>
              <a:rPr lang="en-GB" sz="2800" b="1" dirty="0" smtClean="0">
                <a:solidFill>
                  <a:srgbClr val="00B050"/>
                </a:solidFill>
                <a:latin typeface="Calibri" pitchFamily="34" charset="0"/>
              </a:rPr>
              <a:t>  &amp; -</a:t>
            </a:r>
            <a:r>
              <a:rPr lang="en-GB" sz="2800" b="1" dirty="0" err="1" smtClean="0">
                <a:solidFill>
                  <a:srgbClr val="00B050"/>
                </a:solidFill>
                <a:latin typeface="Calibri" pitchFamily="34" charset="0"/>
              </a:rPr>
              <a:t>ve</a:t>
            </a:r>
            <a:r>
              <a:rPr lang="en-GB" sz="2800" b="1" dirty="0" smtClean="0">
                <a:solidFill>
                  <a:srgbClr val="00B050"/>
                </a:solidFill>
                <a:latin typeface="Calibri" pitchFamily="34" charset="0"/>
              </a:rPr>
              <a:t> incentives</a:t>
            </a:r>
            <a:br>
              <a:rPr lang="en-GB" sz="2800" b="1" dirty="0" smtClean="0">
                <a:solidFill>
                  <a:srgbClr val="00B050"/>
                </a:solidFill>
                <a:latin typeface="Calibri" pitchFamily="34" charset="0"/>
              </a:rPr>
            </a:br>
            <a:r>
              <a:rPr lang="en-GB" sz="2800" b="1" dirty="0" smtClean="0">
                <a:solidFill>
                  <a:srgbClr val="00B050"/>
                </a:solidFill>
                <a:latin typeface="Calibri" pitchFamily="34" charset="0"/>
              </a:rPr>
              <a:t> to ensure good implementation &amp; commitment. </a:t>
            </a:r>
            <a:endParaRPr lang="ar-LY" sz="2800" b="1" dirty="0">
              <a:solidFill>
                <a:srgbClr val="00B050"/>
              </a:solidFill>
              <a:latin typeface="Calibri" pitchFamily="34" charset="0"/>
            </a:endParaRPr>
          </a:p>
        </p:txBody>
      </p:sp>
      <p:sp>
        <p:nvSpPr>
          <p:cNvPr id="13" name="Down Arrow 12"/>
          <p:cNvSpPr/>
          <p:nvPr/>
        </p:nvSpPr>
        <p:spPr>
          <a:xfrm rot="16200000">
            <a:off x="5737222" y="1000108"/>
            <a:ext cx="500066" cy="500066"/>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4" name="Down Arrow 13"/>
          <p:cNvSpPr/>
          <p:nvPr/>
        </p:nvSpPr>
        <p:spPr>
          <a:xfrm rot="16200000">
            <a:off x="5737222" y="1857364"/>
            <a:ext cx="571504" cy="428628"/>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5" name="Down Arrow 14"/>
          <p:cNvSpPr/>
          <p:nvPr/>
        </p:nvSpPr>
        <p:spPr>
          <a:xfrm rot="16200000">
            <a:off x="5701503" y="3036091"/>
            <a:ext cx="571504" cy="500066"/>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6" name="Down Arrow 15"/>
          <p:cNvSpPr/>
          <p:nvPr/>
        </p:nvSpPr>
        <p:spPr>
          <a:xfrm>
            <a:off x="5594346" y="3929066"/>
            <a:ext cx="571504" cy="500066"/>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ar-LY" dirty="0"/>
          </a:p>
        </p:txBody>
      </p:sp>
      <p:sp>
        <p:nvSpPr>
          <p:cNvPr id="17" name="Content Placeholder 2"/>
          <p:cNvSpPr txBox="1">
            <a:spLocks/>
          </p:cNvSpPr>
          <p:nvPr/>
        </p:nvSpPr>
        <p:spPr>
          <a:xfrm>
            <a:off x="522248" y="4429132"/>
            <a:ext cx="10858576" cy="785818"/>
          </a:xfrm>
          <a:prstGeom prst="rect">
            <a:avLst/>
          </a:prstGeom>
          <a:solidFill>
            <a:schemeClr val="bg2"/>
          </a:solidFill>
        </p:spPr>
        <p:txBody>
          <a:bodyPr vert="horz" lIns="91440" tIns="45720" rIns="91440" bIns="45720" rtlCol="0">
            <a:normAutofit fontScale="92500" lnSpcReduction="10000"/>
          </a:bodyPr>
          <a:lstStyle/>
          <a:p>
            <a:pPr marL="274320" marR="0" lvl="0" indent="-228600" algn="ctr" defTabSz="914400" rtl="0" eaLnBrk="1" fontAlgn="auto" latinLnBrk="0" hangingPunct="1">
              <a:lnSpc>
                <a:spcPct val="90000"/>
              </a:lnSpc>
              <a:spcBef>
                <a:spcPts val="1800"/>
              </a:spcBef>
              <a:spcAft>
                <a:spcPts val="0"/>
              </a:spcAft>
              <a:buClr>
                <a:schemeClr val="tx1">
                  <a:lumMod val="65000"/>
                  <a:lumOff val="35000"/>
                </a:schemeClr>
              </a:buClr>
              <a:buSzPct val="80000"/>
              <a:tabLst/>
              <a:defRPr/>
            </a:pPr>
            <a:r>
              <a:rPr kumimoji="0" lang="en-US" sz="2800" b="1" i="0" u="none" strike="noStrike" kern="1200" cap="none" spc="0" normalizeH="0" baseline="0" noProof="0" dirty="0" smtClean="0">
                <a:ln>
                  <a:noFill/>
                </a:ln>
                <a:solidFill>
                  <a:schemeClr val="tx1"/>
                </a:solidFill>
                <a:effectLst/>
                <a:uLnTx/>
                <a:uFillTx/>
                <a:latin typeface="Calibri" pitchFamily="34" charset="0"/>
                <a:ea typeface="+mn-ea"/>
                <a:cs typeface="+mn-cs"/>
              </a:rPr>
              <a:t>Decline of responsible and professional commitment of teaching staff in addition to altered ethical values</a:t>
            </a:r>
          </a:p>
        </p:txBody>
      </p:sp>
      <p:sp>
        <p:nvSpPr>
          <p:cNvPr id="19" name="TextBox 18"/>
          <p:cNvSpPr txBox="1"/>
          <p:nvPr/>
        </p:nvSpPr>
        <p:spPr>
          <a:xfrm>
            <a:off x="-192132" y="2928934"/>
            <a:ext cx="5786478" cy="954107"/>
          </a:xfrm>
          <a:prstGeom prst="rect">
            <a:avLst/>
          </a:prstGeom>
          <a:noFill/>
          <a:ln>
            <a:solidFill>
              <a:schemeClr val="bg2"/>
            </a:solidFill>
          </a:ln>
        </p:spPr>
        <p:txBody>
          <a:bodyPr wrap="square" rtlCol="1" anchor="ctr" anchorCtr="1">
            <a:spAutoFit/>
          </a:bodyPr>
          <a:lstStyle/>
          <a:p>
            <a:r>
              <a:rPr lang="en-US" sz="2800" b="1" dirty="0" smtClean="0">
                <a:solidFill>
                  <a:srgbClr val="FF0000"/>
                </a:solidFill>
                <a:latin typeface="Calibri" pitchFamily="34" charset="0"/>
              </a:rPr>
              <a:t>•  </a:t>
            </a:r>
            <a:r>
              <a:rPr lang="en-US" sz="2800" b="1" dirty="0" smtClean="0">
                <a:latin typeface="Calibri" pitchFamily="34" charset="0"/>
              </a:rPr>
              <a:t>Ineffective legislations &amp; loss of </a:t>
            </a:r>
            <a:br>
              <a:rPr lang="en-US" sz="2800" b="1" dirty="0" smtClean="0">
                <a:latin typeface="Calibri" pitchFamily="34" charset="0"/>
              </a:rPr>
            </a:br>
            <a:r>
              <a:rPr lang="en-US" sz="2800" b="1" dirty="0" smtClean="0">
                <a:latin typeface="Calibri" pitchFamily="34" charset="0"/>
              </a:rPr>
              <a:t>     university traditions</a:t>
            </a:r>
            <a:endParaRPr lang="ar-LY" sz="2800" dirty="0" smtClean="0"/>
          </a:p>
        </p:txBody>
      </p:sp>
      <p:sp>
        <p:nvSpPr>
          <p:cNvPr id="20" name="TextBox 19"/>
          <p:cNvSpPr txBox="1"/>
          <p:nvPr/>
        </p:nvSpPr>
        <p:spPr>
          <a:xfrm>
            <a:off x="0" y="976954"/>
            <a:ext cx="5594346" cy="523220"/>
          </a:xfrm>
          <a:prstGeom prst="rect">
            <a:avLst/>
          </a:prstGeom>
          <a:noFill/>
          <a:ln>
            <a:solidFill>
              <a:schemeClr val="bg2"/>
            </a:solidFill>
          </a:ln>
        </p:spPr>
        <p:txBody>
          <a:bodyPr wrap="square" rtlCol="1" anchor="ctr" anchorCtr="1">
            <a:spAutoFit/>
          </a:bodyPr>
          <a:lstStyle/>
          <a:p>
            <a:r>
              <a:rPr lang="en-US" sz="2800" b="1" dirty="0" smtClean="0">
                <a:solidFill>
                  <a:srgbClr val="FF0000"/>
                </a:solidFill>
                <a:latin typeface="Calibri" pitchFamily="34" charset="0"/>
              </a:rPr>
              <a:t>• </a:t>
            </a:r>
            <a:r>
              <a:rPr lang="en-US" sz="2800" b="1" dirty="0" smtClean="0">
                <a:latin typeface="Calibri" pitchFamily="34" charset="0"/>
              </a:rPr>
              <a:t>Irrational expansion of universities</a:t>
            </a:r>
          </a:p>
        </p:txBody>
      </p:sp>
      <p:sp>
        <p:nvSpPr>
          <p:cNvPr id="21" name="Slide Number Placeholder 20"/>
          <p:cNvSpPr>
            <a:spLocks noGrp="1"/>
          </p:cNvSpPr>
          <p:nvPr>
            <p:ph type="sldNum" sz="quarter" idx="12"/>
          </p:nvPr>
        </p:nvSpPr>
        <p:spPr>
          <a:xfrm>
            <a:off x="10523568" y="6442099"/>
            <a:ext cx="1219201" cy="273049"/>
          </a:xfrm>
        </p:spPr>
        <p:txBody>
          <a:bodyPr/>
          <a:lstStyle/>
          <a:p>
            <a:fld id="{AAEAE4A8-A6E5-453E-B946-FB774B73F48C}" type="slidenum">
              <a:rPr lang="en-US" smtClean="0"/>
              <a:pPr/>
              <a:t>27</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from="(-#ppt_w/2)" to="(#ppt_x)" calcmode="lin" valueType="num">
                                      <p:cBhvr>
                                        <p:cTn id="14" dur="600" fill="hold">
                                          <p:stCondLst>
                                            <p:cond delay="0"/>
                                          </p:stCondLst>
                                        </p:cTn>
                                        <p:tgtEl>
                                          <p:spTgt spid="20"/>
                                        </p:tgtEl>
                                        <p:attrNameLst>
                                          <p:attrName>ppt_x</p:attrName>
                                        </p:attrNameLst>
                                      </p:cBhvr>
                                    </p:anim>
                                    <p:anim from="0" to="-1.0" calcmode="lin" valueType="num">
                                      <p:cBhvr>
                                        <p:cTn id="15" dur="200" decel="50000" autoRev="1" fill="hold">
                                          <p:stCondLst>
                                            <p:cond delay="600"/>
                                          </p:stCondLst>
                                        </p:cTn>
                                        <p:tgtEl>
                                          <p:spTgt spid="20"/>
                                        </p:tgtEl>
                                        <p:attrNameLst>
                                          <p:attrName>xshear</p:attrName>
                                        </p:attrNameLst>
                                      </p:cBhvr>
                                    </p:anim>
                                    <p:animScale>
                                      <p:cBhvr>
                                        <p:cTn id="16" dur="200" decel="100000" autoRev="1" fill="hold">
                                          <p:stCondLst>
                                            <p:cond delay="600"/>
                                          </p:stCondLst>
                                        </p:cTn>
                                        <p:tgtEl>
                                          <p:spTgt spid="20"/>
                                        </p:tgtEl>
                                      </p:cBhvr>
                                      <p:from x="100000" y="100000"/>
                                      <p:to x="80000" y="100000"/>
                                    </p:animScale>
                                    <p:anim by="(#ppt_h/3+#ppt_w*0.1)" calcmode="lin" valueType="num">
                                      <p:cBhvr additive="sum">
                                        <p:cTn id="17" dur="200" decel="100000" autoRev="1" fill="hold">
                                          <p:stCondLst>
                                            <p:cond delay="600"/>
                                          </p:stCondLst>
                                        </p:cTn>
                                        <p:tgtEl>
                                          <p:spTgt spid="20"/>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from="(-#ppt_w/2)" to="(#ppt_x)" calcmode="lin" valueType="num">
                                      <p:cBhvr>
                                        <p:cTn id="20" dur="600" fill="hold">
                                          <p:stCondLst>
                                            <p:cond delay="0"/>
                                          </p:stCondLst>
                                        </p:cTn>
                                        <p:tgtEl>
                                          <p:spTgt spid="13"/>
                                        </p:tgtEl>
                                        <p:attrNameLst>
                                          <p:attrName>ppt_x</p:attrName>
                                        </p:attrNameLst>
                                      </p:cBhvr>
                                    </p:anim>
                                    <p:anim from="0" to="-1.0" calcmode="lin" valueType="num">
                                      <p:cBhvr>
                                        <p:cTn id="21" dur="200" decel="50000" autoRev="1" fill="hold">
                                          <p:stCondLst>
                                            <p:cond delay="600"/>
                                          </p:stCondLst>
                                        </p:cTn>
                                        <p:tgtEl>
                                          <p:spTgt spid="13"/>
                                        </p:tgtEl>
                                        <p:attrNameLst>
                                          <p:attrName>xshear</p:attrName>
                                        </p:attrNameLst>
                                      </p:cBhvr>
                                    </p:anim>
                                    <p:animScale>
                                      <p:cBhvr>
                                        <p:cTn id="22" dur="200" decel="100000" autoRev="1" fill="hold">
                                          <p:stCondLst>
                                            <p:cond delay="600"/>
                                          </p:stCondLst>
                                        </p:cTn>
                                        <p:tgtEl>
                                          <p:spTgt spid="13"/>
                                        </p:tgtEl>
                                      </p:cBhvr>
                                      <p:from x="100000" y="100000"/>
                                      <p:to x="80000" y="100000"/>
                                    </p:animScale>
                                    <p:anim by="(#ppt_h/3+#ppt_w*0.1)" calcmode="lin" valueType="num">
                                      <p:cBhvr additive="sum">
                                        <p:cTn id="23" dur="200" decel="100000" autoRev="1" fill="hold">
                                          <p:stCondLst>
                                            <p:cond delay="600"/>
                                          </p:stCondLst>
                                        </p:cTn>
                                        <p:tgtEl>
                                          <p:spTgt spid="13"/>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from="(-#ppt_w/2)" to="(#ppt_x)" calcmode="lin" valueType="num">
                                      <p:cBhvr>
                                        <p:cTn id="28" dur="600" fill="hold">
                                          <p:stCondLst>
                                            <p:cond delay="0"/>
                                          </p:stCondLst>
                                        </p:cTn>
                                        <p:tgtEl>
                                          <p:spTgt spid="10"/>
                                        </p:tgtEl>
                                        <p:attrNameLst>
                                          <p:attrName>ppt_x</p:attrName>
                                        </p:attrNameLst>
                                      </p:cBhvr>
                                    </p:anim>
                                    <p:anim from="0" to="-1.0" calcmode="lin" valueType="num">
                                      <p:cBhvr>
                                        <p:cTn id="29" dur="200" decel="50000" autoRev="1" fill="hold">
                                          <p:stCondLst>
                                            <p:cond delay="600"/>
                                          </p:stCondLst>
                                        </p:cTn>
                                        <p:tgtEl>
                                          <p:spTgt spid="10"/>
                                        </p:tgtEl>
                                        <p:attrNameLst>
                                          <p:attrName>xshear</p:attrName>
                                        </p:attrNameLst>
                                      </p:cBhvr>
                                    </p:anim>
                                    <p:animScale>
                                      <p:cBhvr>
                                        <p:cTn id="30" dur="200" decel="100000" autoRev="1" fill="hold">
                                          <p:stCondLst>
                                            <p:cond delay="600"/>
                                          </p:stCondLst>
                                        </p:cTn>
                                        <p:tgtEl>
                                          <p:spTgt spid="10"/>
                                        </p:tgtEl>
                                      </p:cBhvr>
                                      <p:from x="100000" y="100000"/>
                                      <p:to x="80000" y="100000"/>
                                    </p:animScale>
                                    <p:anim by="(#ppt_h/3+#ppt_w*0.1)" calcmode="lin" valueType="num">
                                      <p:cBhvr additive="sum">
                                        <p:cTn id="31" dur="200" decel="100000" autoRev="1" fill="hold">
                                          <p:stCondLst>
                                            <p:cond delay="600"/>
                                          </p:stCondLst>
                                        </p:cTn>
                                        <p:tgtEl>
                                          <p:spTgt spid="10"/>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from="(-#ppt_w/2)" to="(#ppt_x)" calcmode="lin" valueType="num">
                                      <p:cBhvr>
                                        <p:cTn id="36" dur="600" fill="hold">
                                          <p:stCondLst>
                                            <p:cond delay="0"/>
                                          </p:stCondLst>
                                        </p:cTn>
                                        <p:tgtEl>
                                          <p:spTgt spid="8"/>
                                        </p:tgtEl>
                                        <p:attrNameLst>
                                          <p:attrName>ppt_x</p:attrName>
                                        </p:attrNameLst>
                                      </p:cBhvr>
                                    </p:anim>
                                    <p:anim from="0" to="-1.0" calcmode="lin" valueType="num">
                                      <p:cBhvr>
                                        <p:cTn id="37" dur="200" decel="50000" autoRev="1" fill="hold">
                                          <p:stCondLst>
                                            <p:cond delay="600"/>
                                          </p:stCondLst>
                                        </p:cTn>
                                        <p:tgtEl>
                                          <p:spTgt spid="8"/>
                                        </p:tgtEl>
                                        <p:attrNameLst>
                                          <p:attrName>xshear</p:attrName>
                                        </p:attrNameLst>
                                      </p:cBhvr>
                                    </p:anim>
                                    <p:animScale>
                                      <p:cBhvr>
                                        <p:cTn id="38" dur="200" decel="100000" autoRev="1" fill="hold">
                                          <p:stCondLst>
                                            <p:cond delay="600"/>
                                          </p:stCondLst>
                                        </p:cTn>
                                        <p:tgtEl>
                                          <p:spTgt spid="8"/>
                                        </p:tgtEl>
                                      </p:cBhvr>
                                      <p:from x="100000" y="100000"/>
                                      <p:to x="80000" y="100000"/>
                                    </p:animScale>
                                    <p:anim by="(#ppt_h/3+#ppt_w*0.1)" calcmode="lin" valueType="num">
                                      <p:cBhvr additive="sum">
                                        <p:cTn id="39" dur="200" decel="100000" autoRev="1" fill="hold">
                                          <p:stCondLst>
                                            <p:cond delay="600"/>
                                          </p:stCondLst>
                                        </p:cTn>
                                        <p:tgtEl>
                                          <p:spTgt spid="8"/>
                                        </p:tgtEl>
                                        <p:attrNameLst>
                                          <p:attrName>ppt_x</p:attrName>
                                        </p:attrNameLst>
                                      </p:cBhvr>
                                    </p:anim>
                                  </p:childTnLst>
                                </p:cTn>
                              </p:par>
                              <p:par>
                                <p:cTn id="40" presetID="34"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from="(-#ppt_w/2)" to="(#ppt_x)" calcmode="lin" valueType="num">
                                      <p:cBhvr>
                                        <p:cTn id="42" dur="600" fill="hold">
                                          <p:stCondLst>
                                            <p:cond delay="0"/>
                                          </p:stCondLst>
                                        </p:cTn>
                                        <p:tgtEl>
                                          <p:spTgt spid="14"/>
                                        </p:tgtEl>
                                        <p:attrNameLst>
                                          <p:attrName>ppt_x</p:attrName>
                                        </p:attrNameLst>
                                      </p:cBhvr>
                                    </p:anim>
                                    <p:anim from="0" to="-1.0" calcmode="lin" valueType="num">
                                      <p:cBhvr>
                                        <p:cTn id="43" dur="200" decel="50000" autoRev="1" fill="hold">
                                          <p:stCondLst>
                                            <p:cond delay="600"/>
                                          </p:stCondLst>
                                        </p:cTn>
                                        <p:tgtEl>
                                          <p:spTgt spid="14"/>
                                        </p:tgtEl>
                                        <p:attrNameLst>
                                          <p:attrName>xshear</p:attrName>
                                        </p:attrNameLst>
                                      </p:cBhvr>
                                    </p:anim>
                                    <p:animScale>
                                      <p:cBhvr>
                                        <p:cTn id="44" dur="200" decel="100000" autoRev="1" fill="hold">
                                          <p:stCondLst>
                                            <p:cond delay="600"/>
                                          </p:stCondLst>
                                        </p:cTn>
                                        <p:tgtEl>
                                          <p:spTgt spid="14"/>
                                        </p:tgtEl>
                                      </p:cBhvr>
                                      <p:from x="100000" y="100000"/>
                                      <p:to x="80000" y="100000"/>
                                    </p:animScale>
                                    <p:anim by="(#ppt_h/3+#ppt_w*0.1)" calcmode="lin" valueType="num">
                                      <p:cBhvr additive="sum">
                                        <p:cTn id="45" dur="200" decel="100000" autoRev="1" fill="hold">
                                          <p:stCondLst>
                                            <p:cond delay="600"/>
                                          </p:stCondLst>
                                        </p:cTn>
                                        <p:tgtEl>
                                          <p:spTgt spid="14"/>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from="(-#ppt_w/2)" to="(#ppt_x)" calcmode="lin" valueType="num">
                                      <p:cBhvr>
                                        <p:cTn id="50" dur="600" fill="hold">
                                          <p:stCondLst>
                                            <p:cond delay="0"/>
                                          </p:stCondLst>
                                        </p:cTn>
                                        <p:tgtEl>
                                          <p:spTgt spid="9"/>
                                        </p:tgtEl>
                                        <p:attrNameLst>
                                          <p:attrName>ppt_x</p:attrName>
                                        </p:attrNameLst>
                                      </p:cBhvr>
                                    </p:anim>
                                    <p:anim from="0" to="-1.0" calcmode="lin" valueType="num">
                                      <p:cBhvr>
                                        <p:cTn id="51" dur="200" decel="50000" autoRev="1" fill="hold">
                                          <p:stCondLst>
                                            <p:cond delay="600"/>
                                          </p:stCondLst>
                                        </p:cTn>
                                        <p:tgtEl>
                                          <p:spTgt spid="9"/>
                                        </p:tgtEl>
                                        <p:attrNameLst>
                                          <p:attrName>xshear</p:attrName>
                                        </p:attrNameLst>
                                      </p:cBhvr>
                                    </p:anim>
                                    <p:animScale>
                                      <p:cBhvr>
                                        <p:cTn id="52" dur="200" decel="100000" autoRev="1" fill="hold">
                                          <p:stCondLst>
                                            <p:cond delay="600"/>
                                          </p:stCondLst>
                                        </p:cTn>
                                        <p:tgtEl>
                                          <p:spTgt spid="9"/>
                                        </p:tgtEl>
                                      </p:cBhvr>
                                      <p:from x="100000" y="100000"/>
                                      <p:to x="80000" y="100000"/>
                                    </p:animScale>
                                    <p:anim by="(#ppt_h/3+#ppt_w*0.1)" calcmode="lin" valueType="num">
                                      <p:cBhvr additive="sum">
                                        <p:cTn id="53" dur="200" decel="100000" autoRev="1" fill="hold">
                                          <p:stCondLst>
                                            <p:cond delay="600"/>
                                          </p:stCondLst>
                                        </p:cTn>
                                        <p:tgtEl>
                                          <p:spTgt spid="9"/>
                                        </p:tgtEl>
                                        <p:attrNameLst>
                                          <p:attrName>ppt_x</p:attrName>
                                        </p:attrNameLst>
                                      </p:cBhvr>
                                    </p:anim>
                                  </p:childTnLst>
                                </p:cTn>
                              </p:par>
                            </p:childTnLst>
                          </p:cTn>
                        </p:par>
                      </p:childTnLst>
                    </p:cTn>
                  </p:par>
                  <p:par>
                    <p:cTn id="54" fill="hold">
                      <p:stCondLst>
                        <p:cond delay="indefinite"/>
                      </p:stCondLst>
                      <p:childTnLst>
                        <p:par>
                          <p:cTn id="55" fill="hold">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from="(-#ppt_w/2)" to="(#ppt_x)" calcmode="lin" valueType="num">
                                      <p:cBhvr>
                                        <p:cTn id="58" dur="600" fill="hold">
                                          <p:stCondLst>
                                            <p:cond delay="0"/>
                                          </p:stCondLst>
                                        </p:cTn>
                                        <p:tgtEl>
                                          <p:spTgt spid="19"/>
                                        </p:tgtEl>
                                        <p:attrNameLst>
                                          <p:attrName>ppt_x</p:attrName>
                                        </p:attrNameLst>
                                      </p:cBhvr>
                                    </p:anim>
                                    <p:anim from="0" to="-1.0" calcmode="lin" valueType="num">
                                      <p:cBhvr>
                                        <p:cTn id="59" dur="200" decel="50000" autoRev="1" fill="hold">
                                          <p:stCondLst>
                                            <p:cond delay="600"/>
                                          </p:stCondLst>
                                        </p:cTn>
                                        <p:tgtEl>
                                          <p:spTgt spid="19"/>
                                        </p:tgtEl>
                                        <p:attrNameLst>
                                          <p:attrName>xshear</p:attrName>
                                        </p:attrNameLst>
                                      </p:cBhvr>
                                    </p:anim>
                                    <p:animScale>
                                      <p:cBhvr>
                                        <p:cTn id="60" dur="200" decel="100000" autoRev="1" fill="hold">
                                          <p:stCondLst>
                                            <p:cond delay="600"/>
                                          </p:stCondLst>
                                        </p:cTn>
                                        <p:tgtEl>
                                          <p:spTgt spid="19"/>
                                        </p:tgtEl>
                                      </p:cBhvr>
                                      <p:from x="100000" y="100000"/>
                                      <p:to x="80000" y="100000"/>
                                    </p:animScale>
                                    <p:anim by="(#ppt_h/3+#ppt_w*0.1)" calcmode="lin" valueType="num">
                                      <p:cBhvr additive="sum">
                                        <p:cTn id="61" dur="200" decel="100000" autoRev="1" fill="hold">
                                          <p:stCondLst>
                                            <p:cond delay="600"/>
                                          </p:stCondLst>
                                        </p:cTn>
                                        <p:tgtEl>
                                          <p:spTgt spid="19"/>
                                        </p:tgtEl>
                                        <p:attrNameLst>
                                          <p:attrName>ppt_x</p:attrName>
                                        </p:attrNameLst>
                                      </p:cBhvr>
                                    </p:anim>
                                  </p:childTnLst>
                                </p:cTn>
                              </p:par>
                              <p:par>
                                <p:cTn id="62" presetID="34"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from="(-#ppt_w/2)" to="(#ppt_x)" calcmode="lin" valueType="num">
                                      <p:cBhvr>
                                        <p:cTn id="64" dur="600" fill="hold">
                                          <p:stCondLst>
                                            <p:cond delay="0"/>
                                          </p:stCondLst>
                                        </p:cTn>
                                        <p:tgtEl>
                                          <p:spTgt spid="15"/>
                                        </p:tgtEl>
                                        <p:attrNameLst>
                                          <p:attrName>ppt_x</p:attrName>
                                        </p:attrNameLst>
                                      </p:cBhvr>
                                    </p:anim>
                                    <p:anim from="0" to="-1.0" calcmode="lin" valueType="num">
                                      <p:cBhvr>
                                        <p:cTn id="65" dur="200" decel="50000" autoRev="1" fill="hold">
                                          <p:stCondLst>
                                            <p:cond delay="600"/>
                                          </p:stCondLst>
                                        </p:cTn>
                                        <p:tgtEl>
                                          <p:spTgt spid="15"/>
                                        </p:tgtEl>
                                        <p:attrNameLst>
                                          <p:attrName>xshear</p:attrName>
                                        </p:attrNameLst>
                                      </p:cBhvr>
                                    </p:anim>
                                    <p:animScale>
                                      <p:cBhvr>
                                        <p:cTn id="66" dur="200" decel="100000" autoRev="1" fill="hold">
                                          <p:stCondLst>
                                            <p:cond delay="600"/>
                                          </p:stCondLst>
                                        </p:cTn>
                                        <p:tgtEl>
                                          <p:spTgt spid="15"/>
                                        </p:tgtEl>
                                      </p:cBhvr>
                                      <p:from x="100000" y="100000"/>
                                      <p:to x="80000" y="100000"/>
                                    </p:animScale>
                                    <p:anim by="(#ppt_h/3+#ppt_w*0.1)" calcmode="lin" valueType="num">
                                      <p:cBhvr additive="sum">
                                        <p:cTn id="67" dur="200" decel="100000" autoRev="1" fill="hold">
                                          <p:stCondLst>
                                            <p:cond delay="600"/>
                                          </p:stCondLst>
                                        </p:cTn>
                                        <p:tgtEl>
                                          <p:spTgt spid="15"/>
                                        </p:tgtEl>
                                        <p:attrNameLst>
                                          <p:attrName>ppt_x</p:attrName>
                                        </p:attrNameLst>
                                      </p:cBhvr>
                                    </p:anim>
                                  </p:childTnLst>
                                </p:cTn>
                              </p:par>
                            </p:childTnLst>
                          </p:cTn>
                        </p:par>
                      </p:childTnLst>
                    </p:cTn>
                  </p:par>
                  <p:par>
                    <p:cTn id="68" fill="hold">
                      <p:stCondLst>
                        <p:cond delay="indefinite"/>
                      </p:stCondLst>
                      <p:childTnLst>
                        <p:par>
                          <p:cTn id="69" fill="hold">
                            <p:stCondLst>
                              <p:cond delay="0"/>
                            </p:stCondLst>
                            <p:childTnLst>
                              <p:par>
                                <p:cTn id="70" presetID="34"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from="(-#ppt_w/2)" to="(#ppt_x)" calcmode="lin" valueType="num">
                                      <p:cBhvr>
                                        <p:cTn id="72" dur="600" fill="hold">
                                          <p:stCondLst>
                                            <p:cond delay="0"/>
                                          </p:stCondLst>
                                        </p:cTn>
                                        <p:tgtEl>
                                          <p:spTgt spid="11"/>
                                        </p:tgtEl>
                                        <p:attrNameLst>
                                          <p:attrName>ppt_x</p:attrName>
                                        </p:attrNameLst>
                                      </p:cBhvr>
                                    </p:anim>
                                    <p:anim from="0" to="-1.0" calcmode="lin" valueType="num">
                                      <p:cBhvr>
                                        <p:cTn id="73" dur="200" decel="50000" autoRev="1" fill="hold">
                                          <p:stCondLst>
                                            <p:cond delay="600"/>
                                          </p:stCondLst>
                                        </p:cTn>
                                        <p:tgtEl>
                                          <p:spTgt spid="11"/>
                                        </p:tgtEl>
                                        <p:attrNameLst>
                                          <p:attrName>xshear</p:attrName>
                                        </p:attrNameLst>
                                      </p:cBhvr>
                                    </p:anim>
                                    <p:animScale>
                                      <p:cBhvr>
                                        <p:cTn id="74" dur="200" decel="100000" autoRev="1" fill="hold">
                                          <p:stCondLst>
                                            <p:cond delay="600"/>
                                          </p:stCondLst>
                                        </p:cTn>
                                        <p:tgtEl>
                                          <p:spTgt spid="11"/>
                                        </p:tgtEl>
                                      </p:cBhvr>
                                      <p:from x="100000" y="100000"/>
                                      <p:to x="80000" y="100000"/>
                                    </p:animScale>
                                    <p:anim by="(#ppt_h/3+#ppt_w*0.1)" calcmode="lin" valueType="num">
                                      <p:cBhvr additive="sum">
                                        <p:cTn id="75" dur="200" decel="100000" autoRev="1" fill="hold">
                                          <p:stCondLst>
                                            <p:cond delay="600"/>
                                          </p:stCondLst>
                                        </p:cTn>
                                        <p:tgtEl>
                                          <p:spTgt spid="11"/>
                                        </p:tgtEl>
                                        <p:attrNameLst>
                                          <p:attrName>ppt_x</p:attrName>
                                        </p:attrNameLst>
                                      </p:cBhvr>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7"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332656"/>
            <a:ext cx="11089232" cy="1066800"/>
          </a:xfrm>
        </p:spPr>
        <p:txBody>
          <a:bodyPr>
            <a:normAutofit/>
          </a:bodyPr>
          <a:lstStyle/>
          <a:p>
            <a:pPr rtl="0"/>
            <a:r>
              <a:rPr lang="en-US" dirty="0" smtClean="0">
                <a:solidFill>
                  <a:srgbClr val="FF0000"/>
                </a:solidFill>
              </a:rPr>
              <a:t>Outdated </a:t>
            </a:r>
            <a:r>
              <a:rPr lang="en-US" dirty="0">
                <a:solidFill>
                  <a:srgbClr val="FF0000"/>
                </a:solidFill>
              </a:rPr>
              <a:t>c</a:t>
            </a:r>
            <a:r>
              <a:rPr lang="en-US" dirty="0" smtClean="0">
                <a:solidFill>
                  <a:srgbClr val="FF0000"/>
                </a:solidFill>
              </a:rPr>
              <a:t>urricular and Teaching Methods </a:t>
            </a:r>
            <a:r>
              <a:rPr lang="en-US" sz="1400" dirty="0" smtClean="0">
                <a:solidFill>
                  <a:schemeClr val="tx1"/>
                </a:solidFill>
              </a:rPr>
              <a:t>(6.11)</a:t>
            </a:r>
            <a:endParaRPr lang="ar-LY" dirty="0">
              <a:solidFill>
                <a:srgbClr val="FF0000"/>
              </a:solidFill>
            </a:endParaRPr>
          </a:p>
        </p:txBody>
      </p:sp>
      <p:sp>
        <p:nvSpPr>
          <p:cNvPr id="3" name="Content Placeholder 2"/>
          <p:cNvSpPr>
            <a:spLocks noGrp="1"/>
          </p:cNvSpPr>
          <p:nvPr>
            <p:ph idx="1"/>
          </p:nvPr>
        </p:nvSpPr>
        <p:spPr>
          <a:xfrm>
            <a:off x="1053852" y="1785926"/>
            <a:ext cx="9755468" cy="4753954"/>
          </a:xfrm>
        </p:spPr>
        <p:txBody>
          <a:bodyPr>
            <a:normAutofit/>
          </a:bodyPr>
          <a:lstStyle/>
          <a:p>
            <a:pPr algn="just" rtl="0"/>
            <a:r>
              <a:rPr lang="en-US" sz="2800" b="1" dirty="0" smtClean="0">
                <a:latin typeface="Calibri" pitchFamily="34" charset="0"/>
              </a:rPr>
              <a:t>Similarity of programs offered by most universities. </a:t>
            </a:r>
          </a:p>
          <a:p>
            <a:pPr algn="just" rtl="0"/>
            <a:r>
              <a:rPr lang="en-US" sz="2800" b="1" dirty="0" smtClean="0">
                <a:latin typeface="Calibri" pitchFamily="34" charset="0"/>
              </a:rPr>
              <a:t>Prevailing of rot learning teaching methods, lack of science integration, depending on factual knowledge and giving</a:t>
            </a:r>
            <a:br>
              <a:rPr lang="en-US" sz="2800" b="1" dirty="0" smtClean="0">
                <a:latin typeface="Calibri" pitchFamily="34" charset="0"/>
              </a:rPr>
            </a:br>
            <a:r>
              <a:rPr lang="en-US" sz="2800" b="1" dirty="0" smtClean="0">
                <a:latin typeface="Calibri" pitchFamily="34" charset="0"/>
              </a:rPr>
              <a:t>no attention to professional skills &amp; social education.</a:t>
            </a:r>
          </a:p>
          <a:p>
            <a:pPr algn="ctr" rtl="0">
              <a:buNone/>
            </a:pPr>
            <a:r>
              <a:rPr lang="en-GB" sz="2800" b="1" dirty="0" smtClean="0">
                <a:solidFill>
                  <a:srgbClr val="FF0000"/>
                </a:solidFill>
                <a:latin typeface="Calibri" pitchFamily="34" charset="0"/>
              </a:rPr>
              <a:t>“The change is a must</a:t>
            </a:r>
            <a:r>
              <a:rPr lang="en-US" sz="2800" b="1" dirty="0" smtClean="0">
                <a:solidFill>
                  <a:srgbClr val="FF0000"/>
                </a:solidFill>
                <a:latin typeface="Calibri" pitchFamily="34" charset="0"/>
              </a:rPr>
              <a:t>”</a:t>
            </a:r>
            <a:r>
              <a:rPr lang="en-GB" sz="2800" b="1" dirty="0" smtClean="0">
                <a:solidFill>
                  <a:srgbClr val="FF0000"/>
                </a:solidFill>
                <a:latin typeface="Calibri" pitchFamily="34" charset="0"/>
              </a:rPr>
              <a:t> </a:t>
            </a:r>
            <a:endParaRPr lang="en-US" sz="2800" b="1" dirty="0" smtClean="0">
              <a:solidFill>
                <a:srgbClr val="FF0000"/>
              </a:solidFill>
              <a:latin typeface="Calibri" pitchFamily="34" charset="0"/>
            </a:endParaRPr>
          </a:p>
          <a:p>
            <a:pPr algn="just" rtl="0"/>
            <a:r>
              <a:rPr lang="en-GB" sz="2800" b="1" dirty="0" smtClean="0">
                <a:solidFill>
                  <a:srgbClr val="00B050"/>
                </a:solidFill>
                <a:latin typeface="Calibri" pitchFamily="34" charset="0"/>
              </a:rPr>
              <a:t> </a:t>
            </a:r>
            <a:r>
              <a:rPr lang="en-GB" sz="2800" b="1" dirty="0" smtClean="0">
                <a:solidFill>
                  <a:srgbClr val="00B050"/>
                </a:solidFill>
                <a:latin typeface="Calibri" pitchFamily="34" charset="0"/>
              </a:rPr>
              <a:t>T</a:t>
            </a:r>
            <a:r>
              <a:rPr lang="en-GB" sz="2800" b="1" dirty="0" smtClean="0">
                <a:solidFill>
                  <a:srgbClr val="00B050"/>
                </a:solidFill>
                <a:latin typeface="Calibri" pitchFamily="34" charset="0"/>
              </a:rPr>
              <a:t>hat should include </a:t>
            </a:r>
            <a:r>
              <a:rPr lang="en-GB" sz="2800" b="1" dirty="0" smtClean="0">
                <a:solidFill>
                  <a:srgbClr val="00B050"/>
                </a:solidFill>
                <a:latin typeface="Calibri" pitchFamily="34" charset="0"/>
              </a:rPr>
              <a:t>curricular </a:t>
            </a:r>
            <a:r>
              <a:rPr lang="en-GB" sz="2800" b="1" dirty="0" smtClean="0">
                <a:solidFill>
                  <a:srgbClr val="00B050"/>
                </a:solidFill>
                <a:latin typeface="Calibri" pitchFamily="34" charset="0"/>
              </a:rPr>
              <a:t>development </a:t>
            </a:r>
            <a:r>
              <a:rPr lang="en-GB" sz="2800" b="1" dirty="0" smtClean="0">
                <a:solidFill>
                  <a:srgbClr val="00B050"/>
                </a:solidFill>
                <a:latin typeface="Calibri" pitchFamily="34" charset="0"/>
              </a:rPr>
              <a:t>to meet good professional practice.</a:t>
            </a:r>
          </a:p>
          <a:p>
            <a:pPr algn="l" rtl="0"/>
            <a:r>
              <a:rPr lang="en-GB" sz="2800" b="1" dirty="0" smtClean="0">
                <a:solidFill>
                  <a:srgbClr val="00B050"/>
                </a:solidFill>
                <a:latin typeface="Calibri" pitchFamily="34" charset="0"/>
              </a:rPr>
              <a:t> </a:t>
            </a:r>
            <a:r>
              <a:rPr lang="en-GB" sz="2800" b="1" dirty="0" smtClean="0">
                <a:solidFill>
                  <a:srgbClr val="00B050"/>
                </a:solidFill>
                <a:latin typeface="Calibri" pitchFamily="34" charset="0"/>
              </a:rPr>
              <a:t>As well as, </a:t>
            </a:r>
            <a:r>
              <a:rPr lang="en-GB" sz="2800" b="1" dirty="0" smtClean="0">
                <a:solidFill>
                  <a:srgbClr val="00B050"/>
                </a:solidFill>
                <a:latin typeface="Calibri" pitchFamily="34" charset="0"/>
              </a:rPr>
              <a:t>the concept of student centred education  is ought to be introduced. </a:t>
            </a:r>
            <a:endParaRPr lang="en-US" sz="2800" b="1" dirty="0" smtClean="0">
              <a:solidFill>
                <a:srgbClr val="00B050"/>
              </a:solidFill>
              <a:latin typeface="Calibri" pitchFamily="34" charset="0"/>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28</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48" y="0"/>
            <a:ext cx="8686801" cy="1066800"/>
          </a:xfrm>
        </p:spPr>
        <p:txBody>
          <a:bodyPr/>
          <a:lstStyle/>
          <a:p>
            <a:pPr rtl="0"/>
            <a:r>
              <a:rPr lang="en-US" dirty="0" smtClean="0">
                <a:solidFill>
                  <a:srgbClr val="FF0000"/>
                </a:solidFill>
              </a:rPr>
              <a:t>Poor Financial Resources </a:t>
            </a:r>
            <a:r>
              <a:rPr lang="en-US" sz="1400" dirty="0" smtClean="0">
                <a:solidFill>
                  <a:schemeClr val="tx1"/>
                </a:solidFill>
              </a:rPr>
              <a:t>(6,9.12)</a:t>
            </a:r>
            <a:endParaRPr lang="en-US" dirty="0" smtClean="0">
              <a:solidFill>
                <a:srgbClr val="FF0000"/>
              </a:solidFill>
            </a:endParaRPr>
          </a:p>
        </p:txBody>
      </p:sp>
      <p:sp>
        <p:nvSpPr>
          <p:cNvPr id="4" name="TextBox 3"/>
          <p:cNvSpPr txBox="1"/>
          <p:nvPr/>
        </p:nvSpPr>
        <p:spPr>
          <a:xfrm>
            <a:off x="236496" y="1428736"/>
            <a:ext cx="11287204" cy="954107"/>
          </a:xfrm>
          <a:prstGeom prst="rect">
            <a:avLst/>
          </a:prstGeom>
          <a:noFill/>
          <a:ln>
            <a:solidFill>
              <a:schemeClr val="bg2"/>
            </a:solidFill>
          </a:ln>
        </p:spPr>
        <p:txBody>
          <a:bodyPr wrap="square" rtlCol="1" anchor="ctr" anchorCtr="1">
            <a:spAutoFit/>
          </a:bodyPr>
          <a:lstStyle/>
          <a:p>
            <a:pPr algn="ctr"/>
            <a:r>
              <a:rPr lang="en-US" sz="2800" b="1" dirty="0" smtClean="0">
                <a:latin typeface="Calibri" pitchFamily="34" charset="0"/>
              </a:rPr>
              <a:t>The problem of educational under funding</a:t>
            </a:r>
          </a:p>
          <a:p>
            <a:pPr algn="ctr"/>
            <a:r>
              <a:rPr lang="en-US" sz="2800" b="1" dirty="0" smtClean="0">
                <a:latin typeface="Calibri" pitchFamily="34" charset="0"/>
              </a:rPr>
              <a:t> </a:t>
            </a:r>
            <a:r>
              <a:rPr lang="en-US" sz="2800" b="1" dirty="0" smtClean="0">
                <a:solidFill>
                  <a:srgbClr val="7030A0"/>
                </a:solidFill>
                <a:latin typeface="Calibri" pitchFamily="34" charset="0"/>
              </a:rPr>
              <a:t>( ≤ 3.5% of GDP)</a:t>
            </a:r>
            <a:endParaRPr lang="ar-LY" sz="2800" dirty="0" smtClean="0">
              <a:solidFill>
                <a:srgbClr val="7030A0"/>
              </a:solidFill>
            </a:endParaRPr>
          </a:p>
        </p:txBody>
      </p:sp>
      <p:sp>
        <p:nvSpPr>
          <p:cNvPr id="5" name="TextBox 4"/>
          <p:cNvSpPr txBox="1"/>
          <p:nvPr/>
        </p:nvSpPr>
        <p:spPr>
          <a:xfrm>
            <a:off x="4594214" y="2571744"/>
            <a:ext cx="2966325" cy="523220"/>
          </a:xfrm>
          <a:prstGeom prst="rect">
            <a:avLst/>
          </a:prstGeom>
          <a:noFill/>
          <a:ln>
            <a:solidFill>
              <a:schemeClr val="bg2"/>
            </a:solidFill>
          </a:ln>
        </p:spPr>
        <p:txBody>
          <a:bodyPr wrap="none" rtlCol="1" anchor="ctr" anchorCtr="1">
            <a:spAutoFit/>
          </a:bodyPr>
          <a:lstStyle/>
          <a:p>
            <a:r>
              <a:rPr lang="en-US" sz="2800" b="1" dirty="0" smtClean="0">
                <a:latin typeface="Calibri" pitchFamily="34" charset="0"/>
              </a:rPr>
              <a:t>Instability of funds</a:t>
            </a:r>
            <a:endParaRPr lang="ar-LY" sz="2800" dirty="0" smtClean="0"/>
          </a:p>
        </p:txBody>
      </p:sp>
      <p:sp>
        <p:nvSpPr>
          <p:cNvPr id="6" name="TextBox 5"/>
          <p:cNvSpPr txBox="1"/>
          <p:nvPr/>
        </p:nvSpPr>
        <p:spPr>
          <a:xfrm>
            <a:off x="307934" y="3463478"/>
            <a:ext cx="11144328" cy="523220"/>
          </a:xfrm>
          <a:prstGeom prst="rect">
            <a:avLst/>
          </a:prstGeom>
          <a:noFill/>
          <a:ln>
            <a:solidFill>
              <a:schemeClr val="bg2"/>
            </a:solidFill>
          </a:ln>
        </p:spPr>
        <p:txBody>
          <a:bodyPr wrap="square" rtlCol="1" anchor="ctr" anchorCtr="1">
            <a:spAutoFit/>
          </a:bodyPr>
          <a:lstStyle/>
          <a:p>
            <a:pPr algn="ctr"/>
            <a:r>
              <a:rPr lang="en-US" sz="2800" b="1" dirty="0" smtClean="0">
                <a:latin typeface="Calibri" pitchFamily="34" charset="0"/>
              </a:rPr>
              <a:t>Lack of autonomy </a:t>
            </a:r>
            <a:r>
              <a:rPr lang="en-US" sz="2800" b="1" dirty="0" smtClean="0">
                <a:solidFill>
                  <a:srgbClr val="7030A0"/>
                </a:solidFill>
                <a:latin typeface="Calibri" pitchFamily="34" charset="0"/>
              </a:rPr>
              <a:t>(complete dependency on government funding)</a:t>
            </a:r>
            <a:endParaRPr lang="ar-LY" sz="2800" dirty="0" smtClean="0">
              <a:solidFill>
                <a:srgbClr val="7030A0"/>
              </a:solidFill>
            </a:endParaRPr>
          </a:p>
        </p:txBody>
      </p:sp>
      <p:sp>
        <p:nvSpPr>
          <p:cNvPr id="7" name="TextBox 6"/>
          <p:cNvSpPr txBox="1"/>
          <p:nvPr/>
        </p:nvSpPr>
        <p:spPr>
          <a:xfrm>
            <a:off x="379373" y="4286256"/>
            <a:ext cx="11215766" cy="954107"/>
          </a:xfrm>
          <a:prstGeom prst="rect">
            <a:avLst/>
          </a:prstGeom>
          <a:noFill/>
          <a:ln>
            <a:solidFill>
              <a:schemeClr val="bg2"/>
            </a:solidFill>
          </a:ln>
        </p:spPr>
        <p:txBody>
          <a:bodyPr wrap="square" rtlCol="1" anchor="ctr" anchorCtr="1">
            <a:spAutoFit/>
          </a:bodyPr>
          <a:lstStyle/>
          <a:p>
            <a:pPr algn="ctr"/>
            <a:r>
              <a:rPr lang="en-GB" sz="2800" b="1" dirty="0" smtClean="0">
                <a:latin typeface="Calibri" pitchFamily="34" charset="0"/>
              </a:rPr>
              <a:t>All of these caused </a:t>
            </a:r>
            <a:r>
              <a:rPr lang="en-US" sz="2800" b="1" dirty="0" smtClean="0">
                <a:latin typeface="Calibri" pitchFamily="34" charset="0"/>
              </a:rPr>
              <a:t>impossible execution of  plans to cover  the expenses of the increasing number of students</a:t>
            </a:r>
            <a:endParaRPr lang="ar-LY" sz="2800" dirty="0" smtClean="0"/>
          </a:p>
        </p:txBody>
      </p:sp>
      <p:sp>
        <p:nvSpPr>
          <p:cNvPr id="10" name="TextBox 9"/>
          <p:cNvSpPr txBox="1"/>
          <p:nvPr/>
        </p:nvSpPr>
        <p:spPr>
          <a:xfrm>
            <a:off x="307934" y="5499573"/>
            <a:ext cx="11358642" cy="954107"/>
          </a:xfrm>
          <a:prstGeom prst="rect">
            <a:avLst/>
          </a:prstGeom>
          <a:solidFill>
            <a:srgbClr val="FFFFFF"/>
          </a:solidFill>
          <a:ln>
            <a:solidFill>
              <a:schemeClr val="bg2"/>
            </a:solidFill>
          </a:ln>
        </p:spPr>
        <p:txBody>
          <a:bodyPr wrap="square" rtlCol="1" anchor="ctr" anchorCtr="1">
            <a:spAutoFit/>
          </a:bodyPr>
          <a:lstStyle/>
          <a:p>
            <a:r>
              <a:rPr lang="en-US" sz="2800" b="1" dirty="0" smtClean="0">
                <a:solidFill>
                  <a:srgbClr val="00B050"/>
                </a:solidFill>
                <a:latin typeface="Calibri" pitchFamily="34" charset="0"/>
              </a:rPr>
              <a:t>Diversification of financial </a:t>
            </a:r>
            <a:r>
              <a:rPr lang="en-US" sz="2800" b="1" dirty="0" smtClean="0">
                <a:solidFill>
                  <a:srgbClr val="00B050"/>
                </a:solidFill>
                <a:latin typeface="Calibri" pitchFamily="34" charset="0"/>
              </a:rPr>
              <a:t>resources in order  </a:t>
            </a:r>
            <a:r>
              <a:rPr lang="en-US" sz="2800" b="1" dirty="0" smtClean="0">
                <a:solidFill>
                  <a:srgbClr val="00B050"/>
                </a:solidFill>
                <a:latin typeface="Calibri" pitchFamily="34" charset="0"/>
              </a:rPr>
              <a:t>to secure sufficient &amp;  continuous  funds . </a:t>
            </a:r>
          </a:p>
        </p:txBody>
      </p:sp>
      <p:sp>
        <p:nvSpPr>
          <p:cNvPr id="11" name="Slide Number Placeholder 10"/>
          <p:cNvSpPr>
            <a:spLocks noGrp="1"/>
          </p:cNvSpPr>
          <p:nvPr>
            <p:ph type="sldNum" sz="quarter" idx="12"/>
          </p:nvPr>
        </p:nvSpPr>
        <p:spPr>
          <a:xfrm>
            <a:off x="9023370" y="6357958"/>
            <a:ext cx="1219201" cy="273049"/>
          </a:xfrm>
        </p:spPr>
        <p:txBody>
          <a:bodyPr/>
          <a:lstStyle/>
          <a:p>
            <a:fld id="{AAEAE4A8-A6E5-453E-B946-FB774B73F48C}" type="slidenum">
              <a:rPr lang="en-US" smtClean="0"/>
              <a:pPr/>
              <a:t>29</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AEAE4A8-A6E5-453E-B946-FB774B73F48C}" type="slidenum">
              <a:rPr lang="en-US" smtClean="0"/>
              <a:pPr/>
              <a:t>3</a:t>
            </a:fld>
            <a:endParaRPr lang="en-US" dirty="0"/>
          </a:p>
        </p:txBody>
      </p:sp>
      <p:sp>
        <p:nvSpPr>
          <p:cNvPr id="3" name="عنصر نائب للمحتوى 2"/>
          <p:cNvSpPr>
            <a:spLocks noGrp="1"/>
          </p:cNvSpPr>
          <p:nvPr>
            <p:ph idx="1"/>
          </p:nvPr>
        </p:nvSpPr>
        <p:spPr>
          <a:xfrm>
            <a:off x="549796" y="476672"/>
            <a:ext cx="11305256" cy="5519758"/>
          </a:xfrm>
        </p:spPr>
        <p:txBody>
          <a:bodyPr>
            <a:noAutofit/>
          </a:bodyPr>
          <a:lstStyle/>
          <a:p>
            <a:pPr marL="45720" indent="0" algn="l" rtl="0">
              <a:lnSpc>
                <a:spcPct val="100000"/>
              </a:lnSpc>
              <a:buNone/>
            </a:pPr>
            <a:r>
              <a:rPr lang="en-GB" sz="2800" b="1" dirty="0" smtClean="0">
                <a:solidFill>
                  <a:srgbClr val="002060"/>
                </a:solidFill>
              </a:rPr>
              <a:t>Making use of my humble experience as an educationist,    augmented with my profession as a Clinical </a:t>
            </a:r>
            <a:r>
              <a:rPr lang="en-GB" sz="2800" b="1" dirty="0">
                <a:solidFill>
                  <a:srgbClr val="002060"/>
                </a:solidFill>
              </a:rPr>
              <a:t>B</a:t>
            </a:r>
            <a:r>
              <a:rPr lang="en-GB" sz="2800" b="1" dirty="0" smtClean="0">
                <a:solidFill>
                  <a:srgbClr val="002060"/>
                </a:solidFill>
              </a:rPr>
              <a:t>iochemist, </a:t>
            </a:r>
            <a:r>
              <a:rPr lang="en-GB" sz="2800" b="1" dirty="0">
                <a:solidFill>
                  <a:srgbClr val="002060"/>
                </a:solidFill>
              </a:rPr>
              <a:t> </a:t>
            </a:r>
            <a:r>
              <a:rPr lang="en-GB" sz="2800" b="1" dirty="0" smtClean="0">
                <a:solidFill>
                  <a:srgbClr val="002060"/>
                </a:solidFill>
              </a:rPr>
              <a:t>                    I am aiming in this presentation to : </a:t>
            </a:r>
          </a:p>
          <a:p>
            <a:pPr lvl="1" algn="l" rtl="0">
              <a:buClr>
                <a:srgbClr val="00B050"/>
              </a:buClr>
              <a:buFont typeface="Wingdings" pitchFamily="2" charset="2"/>
              <a:buChar char="§"/>
            </a:pPr>
            <a:r>
              <a:rPr lang="en-GB" sz="2800" b="1" dirty="0" smtClean="0">
                <a:solidFill>
                  <a:srgbClr val="00B050"/>
                </a:solidFill>
              </a:rPr>
              <a:t>Describe, evaluate and properly diagnose the syndrome of performance decline of the Libyan higher educational system . </a:t>
            </a:r>
          </a:p>
          <a:p>
            <a:pPr lvl="1" algn="l" rtl="0">
              <a:buClr>
                <a:srgbClr val="00B050"/>
              </a:buClr>
              <a:buFont typeface="Wingdings" pitchFamily="2" charset="2"/>
              <a:buChar char="§"/>
            </a:pPr>
            <a:r>
              <a:rPr lang="en-GB" sz="2800" b="1" dirty="0" smtClean="0">
                <a:solidFill>
                  <a:srgbClr val="00B050"/>
                </a:solidFill>
              </a:rPr>
              <a:t>Discuss the </a:t>
            </a:r>
            <a:r>
              <a:rPr lang="en-GB" sz="2800" b="1" dirty="0" err="1" smtClean="0">
                <a:solidFill>
                  <a:srgbClr val="00B050"/>
                </a:solidFill>
              </a:rPr>
              <a:t>etiology</a:t>
            </a:r>
            <a:r>
              <a:rPr lang="en-GB" sz="2800" b="1" dirty="0" smtClean="0">
                <a:solidFill>
                  <a:srgbClr val="00B050"/>
                </a:solidFill>
              </a:rPr>
              <a:t> of the apparently observed symptoms. </a:t>
            </a:r>
          </a:p>
          <a:p>
            <a:pPr lvl="1" algn="l" rtl="0">
              <a:buClr>
                <a:srgbClr val="00B050"/>
              </a:buClr>
              <a:buFont typeface="Wingdings" pitchFamily="2" charset="2"/>
              <a:buChar char="§"/>
            </a:pPr>
            <a:r>
              <a:rPr lang="en-GB" sz="2800" b="1" dirty="0" smtClean="0">
                <a:solidFill>
                  <a:srgbClr val="00B050"/>
                </a:solidFill>
              </a:rPr>
              <a:t>Prescribe specific requirements and recommendations , to be shared with others of different specialities in a way that might enlighten our future perspective to :</a:t>
            </a:r>
          </a:p>
          <a:p>
            <a:pPr lvl="2" algn="l" rtl="0">
              <a:buClr>
                <a:srgbClr val="C00000"/>
              </a:buClr>
              <a:buFont typeface="Wingdings" pitchFamily="2" charset="2"/>
              <a:buChar char="Ø"/>
            </a:pPr>
            <a:r>
              <a:rPr lang="en-GB" sz="2800" b="1" dirty="0" smtClean="0"/>
              <a:t> Ameliorate this unhealthy condition.</a:t>
            </a:r>
          </a:p>
          <a:p>
            <a:pPr lvl="2" algn="l" rtl="0">
              <a:buClr>
                <a:srgbClr val="C00000"/>
              </a:buClr>
              <a:buFont typeface="Wingdings" pitchFamily="2" charset="2"/>
              <a:buChar char="Ø"/>
            </a:pPr>
            <a:r>
              <a:rPr lang="en-GB" sz="2800" b="1" dirty="0" smtClean="0"/>
              <a:t> Adopt effective means for achieving good prognosis .</a:t>
            </a:r>
          </a:p>
          <a:p>
            <a:pPr lvl="2" algn="l" rtl="0">
              <a:buClr>
                <a:srgbClr val="C00000"/>
              </a:buClr>
              <a:buFont typeface="Wingdings" pitchFamily="2" charset="2"/>
              <a:buChar char="Ø"/>
            </a:pPr>
            <a:r>
              <a:rPr lang="en-GB" sz="2800" b="1" dirty="0" smtClean="0"/>
              <a:t> Design a proper rehabilitation scheme  . </a:t>
            </a:r>
            <a:endParaRPr lang="ar-SA"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387424"/>
            <a:ext cx="10513168" cy="1368152"/>
          </a:xfrm>
        </p:spPr>
        <p:txBody>
          <a:bodyPr>
            <a:normAutofit/>
          </a:bodyPr>
          <a:lstStyle/>
          <a:p>
            <a:pPr rtl="0"/>
            <a:r>
              <a:rPr lang="en-US" sz="3600" dirty="0" smtClean="0">
                <a:solidFill>
                  <a:srgbClr val="FF0000"/>
                </a:solidFill>
              </a:rPr>
              <a:t>Poor Research and Postgraduate Programs </a:t>
            </a:r>
            <a:r>
              <a:rPr lang="en-US" sz="1400" dirty="0" smtClean="0">
                <a:solidFill>
                  <a:schemeClr val="tx1"/>
                </a:solidFill>
              </a:rPr>
              <a:t>(6.13)</a:t>
            </a:r>
            <a:endParaRPr lang="ar-LY" sz="3600" dirty="0">
              <a:solidFill>
                <a:schemeClr val="tx1"/>
              </a:solidFill>
            </a:endParaRPr>
          </a:p>
        </p:txBody>
      </p:sp>
      <p:sp>
        <p:nvSpPr>
          <p:cNvPr id="3" name="Content Placeholder 2"/>
          <p:cNvSpPr>
            <a:spLocks noGrp="1"/>
          </p:cNvSpPr>
          <p:nvPr>
            <p:ph idx="1"/>
          </p:nvPr>
        </p:nvSpPr>
        <p:spPr>
          <a:xfrm>
            <a:off x="1125860" y="1196752"/>
            <a:ext cx="9577064" cy="5472608"/>
          </a:xfrm>
        </p:spPr>
        <p:style>
          <a:lnRef idx="2">
            <a:schemeClr val="dk1"/>
          </a:lnRef>
          <a:fillRef idx="1">
            <a:schemeClr val="lt1"/>
          </a:fillRef>
          <a:effectRef idx="0">
            <a:schemeClr val="dk1"/>
          </a:effectRef>
          <a:fontRef idx="minor">
            <a:schemeClr val="dk1"/>
          </a:fontRef>
        </p:style>
        <p:txBody>
          <a:bodyPr>
            <a:normAutofit lnSpcReduction="10000"/>
          </a:bodyPr>
          <a:lstStyle/>
          <a:p>
            <a:pPr algn="l" rtl="0"/>
            <a:r>
              <a:rPr lang="en-US" sz="3000" b="1" dirty="0" smtClean="0">
                <a:solidFill>
                  <a:schemeClr val="tx1">
                    <a:lumMod val="95000"/>
                    <a:lumOff val="5000"/>
                  </a:schemeClr>
                </a:solidFill>
                <a:latin typeface="Calibri" pitchFamily="34" charset="0"/>
              </a:rPr>
              <a:t>Scarcity of funding &amp; lack of defined research priorities.</a:t>
            </a:r>
          </a:p>
          <a:p>
            <a:pPr algn="l" rtl="0"/>
            <a:r>
              <a:rPr lang="en-US" sz="2800" b="1" dirty="0" smtClean="0">
                <a:solidFill>
                  <a:srgbClr val="00B050"/>
                </a:solidFill>
                <a:latin typeface="Calibri" pitchFamily="34" charset="0"/>
              </a:rPr>
              <a:t> Postgraduate </a:t>
            </a:r>
            <a:r>
              <a:rPr lang="en-US" sz="2800" b="1" dirty="0" smtClean="0">
                <a:solidFill>
                  <a:srgbClr val="00B050"/>
                </a:solidFill>
                <a:latin typeface="Calibri" pitchFamily="34" charset="0"/>
              </a:rPr>
              <a:t>and research programs should possess  clear goals and strategies consistent with national priorities &amp; interest such as: </a:t>
            </a:r>
          </a:p>
          <a:p>
            <a:pPr algn="l" rtl="0">
              <a:buFont typeface="Wingdings" pitchFamily="2" charset="2"/>
              <a:buChar char="Ø"/>
            </a:pPr>
            <a:r>
              <a:rPr lang="en-US" sz="2800" b="1" dirty="0" smtClean="0">
                <a:solidFill>
                  <a:srgbClr val="7030A0"/>
                </a:solidFill>
                <a:latin typeface="Calibri" pitchFamily="34" charset="0"/>
              </a:rPr>
              <a:t>Sustainable human development.</a:t>
            </a:r>
          </a:p>
          <a:p>
            <a:pPr algn="l" rtl="0">
              <a:buFont typeface="Wingdings" pitchFamily="2" charset="2"/>
              <a:buChar char="Ø"/>
            </a:pPr>
            <a:r>
              <a:rPr lang="en-US" sz="2800" b="1" dirty="0" smtClean="0">
                <a:solidFill>
                  <a:srgbClr val="7030A0"/>
                </a:solidFill>
                <a:latin typeface="Calibri" pitchFamily="34" charset="0"/>
              </a:rPr>
              <a:t>Solving local problems</a:t>
            </a:r>
          </a:p>
          <a:p>
            <a:pPr algn="l" rtl="0">
              <a:buFont typeface="Wingdings" pitchFamily="2" charset="2"/>
              <a:buChar char="Ø"/>
            </a:pPr>
            <a:r>
              <a:rPr lang="en-US" sz="2800" b="1" dirty="0" smtClean="0">
                <a:solidFill>
                  <a:srgbClr val="7030A0"/>
                </a:solidFill>
                <a:latin typeface="Calibri" pitchFamily="34" charset="0"/>
              </a:rPr>
              <a:t>Building economy.</a:t>
            </a:r>
          </a:p>
          <a:p>
            <a:pPr algn="l" rtl="0">
              <a:buFont typeface="Wingdings" pitchFamily="2" charset="2"/>
              <a:buChar char="Ø"/>
            </a:pPr>
            <a:r>
              <a:rPr lang="en-US" sz="2800" b="1" dirty="0" smtClean="0">
                <a:solidFill>
                  <a:srgbClr val="7030A0"/>
                </a:solidFill>
                <a:latin typeface="Calibri" pitchFamily="34" charset="0"/>
              </a:rPr>
              <a:t>Fostering knowledge economy </a:t>
            </a:r>
          </a:p>
          <a:p>
            <a:pPr algn="l" rtl="0">
              <a:buFont typeface="Wingdings" pitchFamily="2" charset="2"/>
              <a:buChar char="Ø"/>
            </a:pPr>
            <a:r>
              <a:rPr lang="en-US" sz="2800" b="1" dirty="0" smtClean="0">
                <a:solidFill>
                  <a:srgbClr val="7030A0"/>
                </a:solidFill>
                <a:latin typeface="Calibri" pitchFamily="34" charset="0"/>
              </a:rPr>
              <a:t>Raising </a:t>
            </a:r>
            <a:r>
              <a:rPr lang="en-US" sz="2800" b="1" dirty="0" smtClean="0">
                <a:solidFill>
                  <a:srgbClr val="7030A0"/>
                </a:solidFill>
                <a:latin typeface="Calibri" pitchFamily="34" charset="0"/>
              </a:rPr>
              <a:t>standards of living</a:t>
            </a:r>
            <a:r>
              <a:rPr lang="en-US" sz="2800" b="1" dirty="0" smtClean="0">
                <a:solidFill>
                  <a:srgbClr val="7030A0"/>
                </a:solidFill>
                <a:latin typeface="Calibri" pitchFamily="34" charset="0"/>
              </a:rPr>
              <a:t>.</a:t>
            </a:r>
          </a:p>
          <a:p>
            <a:pPr marL="45720" indent="0" algn="l" rtl="0">
              <a:buNone/>
            </a:pPr>
            <a:r>
              <a:rPr lang="en-US" sz="2800" b="1" dirty="0" smtClean="0">
                <a:solidFill>
                  <a:srgbClr val="00B050"/>
                </a:solidFill>
                <a:latin typeface="Calibri" pitchFamily="34" charset="0"/>
              </a:rPr>
              <a:t>Collaboration of mutual benefit with other service providers.</a:t>
            </a:r>
          </a:p>
          <a:p>
            <a:pPr algn="l" rtl="0">
              <a:buFont typeface="Wingdings" pitchFamily="2" charset="2"/>
              <a:buChar char="Ø"/>
            </a:pPr>
            <a:endParaRPr lang="en-US" sz="2800" b="1" dirty="0" smtClean="0">
              <a:solidFill>
                <a:srgbClr val="7030A0"/>
              </a:solidFill>
              <a:latin typeface="Calibri" pitchFamily="34" charset="0"/>
            </a:endParaRPr>
          </a:p>
          <a:p>
            <a:pPr algn="l" rtl="0">
              <a:buFont typeface="Wingdings" pitchFamily="2" charset="2"/>
              <a:buChar char="Ø"/>
            </a:pPr>
            <a:endParaRPr lang="ar-LY" sz="2800" b="1" dirty="0">
              <a:solidFill>
                <a:srgbClr val="7030A0"/>
              </a:solidFill>
              <a:latin typeface="Calibri" pitchFamily="34" charset="0"/>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pPr/>
              <a:t>30</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AEAE4A8-A6E5-453E-B946-FB774B73F48C}" type="slidenum">
              <a:rPr lang="en-US" smtClean="0"/>
              <a:pPr/>
              <a:t>31</a:t>
            </a:fld>
            <a:endParaRPr lang="en-US" dirty="0"/>
          </a:p>
        </p:txBody>
      </p:sp>
      <p:sp>
        <p:nvSpPr>
          <p:cNvPr id="4" name="عنوان 3"/>
          <p:cNvSpPr>
            <a:spLocks noGrp="1"/>
          </p:cNvSpPr>
          <p:nvPr>
            <p:ph type="title"/>
          </p:nvPr>
        </p:nvSpPr>
        <p:spPr>
          <a:xfrm>
            <a:off x="1485900" y="1484784"/>
            <a:ext cx="8686800" cy="2286000"/>
          </a:xfrm>
        </p:spPr>
        <p:txBody>
          <a:bodyPr/>
          <a:lstStyle/>
          <a:p>
            <a:pPr rtl="0"/>
            <a:r>
              <a:rPr lang="en-US" dirty="0" smtClean="0"/>
              <a:t>Recommendations</a:t>
            </a:r>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665312"/>
            <a:ext cx="9865096" cy="5621208"/>
          </a:xfrm>
        </p:spPr>
        <p:txBody>
          <a:bodyPr>
            <a:noAutofit/>
          </a:bodyPr>
          <a:lstStyle/>
          <a:p>
            <a:pPr algn="l" rtl="0"/>
            <a:r>
              <a:rPr lang="en-US" sz="2800" b="1" dirty="0" smtClean="0">
                <a:solidFill>
                  <a:schemeClr val="accent2">
                    <a:lumMod val="75000"/>
                  </a:schemeClr>
                </a:solidFill>
                <a:latin typeface="Calibri" pitchFamily="34" charset="0"/>
              </a:rPr>
              <a:t>Adopting a national strategy for higher education aiming to :</a:t>
            </a:r>
          </a:p>
          <a:p>
            <a:pPr lvl="1" algn="l" rtl="0">
              <a:buClr>
                <a:srgbClr val="FF0000"/>
              </a:buClr>
              <a:buFont typeface="Wingdings" pitchFamily="2" charset="2"/>
              <a:buChar char="Ø"/>
            </a:pPr>
            <a:r>
              <a:rPr lang="en-US" sz="2400" b="1" dirty="0" smtClean="0">
                <a:latin typeface="Calibri" pitchFamily="34" charset="0"/>
              </a:rPr>
              <a:t>Improve process management .</a:t>
            </a:r>
          </a:p>
          <a:p>
            <a:pPr lvl="1" algn="l" rtl="0">
              <a:buClr>
                <a:srgbClr val="FF0000"/>
              </a:buClr>
              <a:buFont typeface="Wingdings" pitchFamily="2" charset="2"/>
              <a:buChar char="Ø"/>
            </a:pPr>
            <a:r>
              <a:rPr lang="en-US" sz="2400" b="1" dirty="0" smtClean="0">
                <a:latin typeface="Calibri" pitchFamily="34" charset="0"/>
              </a:rPr>
              <a:t>Attain better quality of graduates .</a:t>
            </a:r>
          </a:p>
          <a:p>
            <a:pPr lvl="1" algn="l" rtl="0">
              <a:buClr>
                <a:srgbClr val="FF0000"/>
              </a:buClr>
              <a:buFont typeface="Wingdings" pitchFamily="2" charset="2"/>
              <a:buChar char="Ø"/>
            </a:pPr>
            <a:r>
              <a:rPr lang="en-US" sz="2400" b="1" dirty="0" smtClean="0">
                <a:latin typeface="Calibri" pitchFamily="34" charset="0"/>
              </a:rPr>
              <a:t>Foster international competitiveness.</a:t>
            </a:r>
          </a:p>
          <a:p>
            <a:pPr algn="l" rtl="0">
              <a:buNone/>
            </a:pPr>
            <a:r>
              <a:rPr lang="en-US" sz="2800" b="1" dirty="0" smtClean="0">
                <a:solidFill>
                  <a:srgbClr val="C00000"/>
                </a:solidFill>
                <a:latin typeface="Calibri" pitchFamily="34" charset="0"/>
              </a:rPr>
              <a:t>     In doing so, we need to :</a:t>
            </a:r>
          </a:p>
          <a:p>
            <a:pPr lvl="1" algn="l" rtl="0">
              <a:buClr>
                <a:srgbClr val="00B050"/>
              </a:buClr>
              <a:buFont typeface="Wingdings" pitchFamily="2" charset="2"/>
              <a:buChar char="Ø"/>
            </a:pPr>
            <a:r>
              <a:rPr lang="en-US" sz="2400" b="1" dirty="0" smtClean="0">
                <a:latin typeface="Calibri" pitchFamily="34" charset="0"/>
              </a:rPr>
              <a:t>Analyze  the existing system to draw national goals to be implemented in the strategy.</a:t>
            </a:r>
          </a:p>
          <a:p>
            <a:pPr lvl="1" algn="l" rtl="0">
              <a:buClr>
                <a:srgbClr val="00B050"/>
              </a:buClr>
              <a:buFont typeface="Wingdings" pitchFamily="2" charset="2"/>
              <a:buChar char="Ø"/>
            </a:pPr>
            <a:r>
              <a:rPr lang="en-US" sz="2400" b="1" dirty="0" smtClean="0">
                <a:latin typeface="Calibri" pitchFamily="34" charset="0"/>
              </a:rPr>
              <a:t>Involve all stakeholders in the strategy building. </a:t>
            </a:r>
          </a:p>
          <a:p>
            <a:pPr lvl="1" algn="l" rtl="0">
              <a:buClr>
                <a:srgbClr val="00B050"/>
              </a:buClr>
              <a:buFont typeface="Wingdings" pitchFamily="2" charset="2"/>
              <a:buChar char="Ø"/>
            </a:pPr>
            <a:r>
              <a:rPr lang="en-GB" sz="2400" b="1" dirty="0" smtClean="0">
                <a:latin typeface="Calibri" pitchFamily="34" charset="0"/>
              </a:rPr>
              <a:t>Insure enough resources , means to deliver , elements of control  </a:t>
            </a:r>
            <a:r>
              <a:rPr lang="en-GB" sz="2400" b="1" dirty="0">
                <a:latin typeface="Calibri" pitchFamily="34" charset="0"/>
              </a:rPr>
              <a:t>&amp;</a:t>
            </a:r>
            <a:r>
              <a:rPr lang="en-GB" sz="2400" b="1" dirty="0" smtClean="0">
                <a:latin typeface="Calibri" pitchFamily="34" charset="0"/>
              </a:rPr>
              <a:t> follow up, and the existence of stable effective administration.</a:t>
            </a:r>
          </a:p>
          <a:p>
            <a:pPr lvl="1" algn="l" rtl="0">
              <a:buClr>
                <a:srgbClr val="00B050"/>
              </a:buClr>
              <a:buFont typeface="Wingdings" pitchFamily="2" charset="2"/>
              <a:buChar char="Ø"/>
            </a:pPr>
            <a:r>
              <a:rPr lang="en-US" sz="2400" b="1" dirty="0" smtClean="0">
                <a:latin typeface="Calibri" pitchFamily="34" charset="0"/>
              </a:rPr>
              <a:t>Raise public awareness of the strategy to ensure a broad participation.</a:t>
            </a:r>
            <a:r>
              <a:rPr lang="en-GB" sz="2400" b="1" dirty="0" smtClean="0">
                <a:latin typeface="Calibri" pitchFamily="34" charset="0"/>
              </a:rPr>
              <a:t> </a:t>
            </a:r>
            <a:endParaRPr lang="en-GB" sz="2000" b="1" dirty="0" smtClean="0"/>
          </a:p>
        </p:txBody>
      </p:sp>
      <p:sp>
        <p:nvSpPr>
          <p:cNvPr id="4" name="Slide Number Placeholder 3"/>
          <p:cNvSpPr>
            <a:spLocks noGrp="1"/>
          </p:cNvSpPr>
          <p:nvPr>
            <p:ph type="sldNum" sz="quarter" idx="12"/>
          </p:nvPr>
        </p:nvSpPr>
        <p:spPr/>
        <p:txBody>
          <a:bodyPr/>
          <a:lstStyle/>
          <a:p>
            <a:fld id="{AAEAE4A8-A6E5-453E-B946-FB774B73F48C}" type="slidenum">
              <a:rPr lang="en-US" smtClean="0"/>
              <a:pPr/>
              <a:t>32</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additive="base">
                                        <p:cTn id="6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additive="base">
                                        <p:cTn id="6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additive="base">
                                        <p:cTn id="72"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548680"/>
            <a:ext cx="9793088" cy="5688632"/>
          </a:xfrm>
        </p:spPr>
        <p:txBody>
          <a:bodyPr>
            <a:normAutofit/>
          </a:bodyPr>
          <a:lstStyle/>
          <a:p>
            <a:pPr marL="342900" lvl="1" indent="-342900" algn="l" rtl="0">
              <a:buFont typeface="Arial" pitchFamily="34" charset="0"/>
              <a:buChar char="•"/>
            </a:pPr>
            <a:r>
              <a:rPr lang="en-US" sz="2800" b="1" dirty="0" smtClean="0">
                <a:solidFill>
                  <a:srgbClr val="0070C0"/>
                </a:solidFill>
                <a:latin typeface="Calibri" pitchFamily="34" charset="0"/>
              </a:rPr>
              <a:t>Linking educational programs to local, national and international market needs through:</a:t>
            </a:r>
          </a:p>
          <a:p>
            <a:pPr marL="342900" lvl="1" indent="-342900" algn="l" rtl="0">
              <a:buFont typeface="Arial" pitchFamily="34" charset="0"/>
              <a:buChar char="•"/>
            </a:pPr>
            <a:endParaRPr lang="en-US" sz="2800" dirty="0" smtClean="0">
              <a:latin typeface="Calibri" pitchFamily="34" charset="0"/>
            </a:endParaRPr>
          </a:p>
          <a:p>
            <a:pPr marL="742950" lvl="2" indent="-342900" algn="l" rtl="0">
              <a:buClr>
                <a:srgbClr val="FF0000"/>
              </a:buClr>
              <a:buFont typeface="Wingdings" pitchFamily="2" charset="2"/>
              <a:buChar char="Ø"/>
            </a:pPr>
            <a:r>
              <a:rPr lang="en-US" sz="2400" dirty="0" smtClean="0">
                <a:latin typeface="Calibri" pitchFamily="34" charset="0"/>
              </a:rPr>
              <a:t>Setting a national reference standards </a:t>
            </a:r>
            <a:r>
              <a:rPr lang="en-US" sz="2400" b="1" dirty="0" smtClean="0">
                <a:solidFill>
                  <a:srgbClr val="00B050"/>
                </a:solidFill>
                <a:latin typeface="Calibri" pitchFamily="34" charset="0"/>
              </a:rPr>
              <a:t>(NARS) </a:t>
            </a:r>
            <a:r>
              <a:rPr lang="en-US" sz="2400" dirty="0" smtClean="0">
                <a:latin typeface="Calibri" pitchFamily="34" charset="0"/>
              </a:rPr>
              <a:t>for higher educational programs consistent with international standards and national identity and needs.</a:t>
            </a:r>
          </a:p>
          <a:p>
            <a:pPr marL="742950" lvl="2" indent="-342900" algn="l" rtl="0">
              <a:buClr>
                <a:srgbClr val="FF0000"/>
              </a:buClr>
              <a:buFont typeface="Wingdings" pitchFamily="2" charset="2"/>
              <a:buChar char="Ø"/>
            </a:pPr>
            <a:r>
              <a:rPr lang="en-US" sz="2400" b="1" dirty="0" smtClean="0">
                <a:solidFill>
                  <a:srgbClr val="00B050"/>
                </a:solidFill>
                <a:latin typeface="Calibri" pitchFamily="34" charset="0"/>
              </a:rPr>
              <a:t>NARS</a:t>
            </a:r>
            <a:r>
              <a:rPr lang="en-US" sz="2400" dirty="0" smtClean="0">
                <a:latin typeface="Calibri" pitchFamily="34" charset="0"/>
              </a:rPr>
              <a:t> should represents the minimal requirements of knowledge and skills the graduate should be equipped with in either the private or public sectors.</a:t>
            </a:r>
          </a:p>
          <a:p>
            <a:pPr marL="742950" lvl="2" indent="-342900" algn="l" rtl="0">
              <a:buClr>
                <a:srgbClr val="FF0000"/>
              </a:buClr>
              <a:buFont typeface="Wingdings" pitchFamily="2" charset="2"/>
              <a:buChar char="Ø"/>
            </a:pPr>
            <a:r>
              <a:rPr lang="en-US" sz="2400" dirty="0" smtClean="0">
                <a:latin typeface="Calibri" pitchFamily="34" charset="0"/>
              </a:rPr>
              <a:t>Allowing universities to have their own </a:t>
            </a:r>
            <a:r>
              <a:rPr lang="en-US" sz="2400" b="1" dirty="0" smtClean="0">
                <a:solidFill>
                  <a:srgbClr val="FF0000"/>
                </a:solidFill>
                <a:latin typeface="Calibri" pitchFamily="34" charset="0"/>
              </a:rPr>
              <a:t>ARS</a:t>
            </a:r>
            <a:r>
              <a:rPr lang="en-US" sz="2400" dirty="0" smtClean="0">
                <a:latin typeface="Calibri" pitchFamily="34" charset="0"/>
              </a:rPr>
              <a:t> which may surpass </a:t>
            </a:r>
            <a:r>
              <a:rPr lang="en-US" sz="2400" b="1" dirty="0" smtClean="0">
                <a:solidFill>
                  <a:srgbClr val="00B050"/>
                </a:solidFill>
                <a:latin typeface="Calibri" pitchFamily="34" charset="0"/>
              </a:rPr>
              <a:t>NARS</a:t>
            </a:r>
            <a:r>
              <a:rPr lang="en-US" sz="2400" dirty="0" smtClean="0">
                <a:latin typeface="Calibri" pitchFamily="34" charset="0"/>
              </a:rPr>
              <a:t>.</a:t>
            </a:r>
          </a:p>
          <a:p>
            <a:pPr marL="742950" lvl="2" indent="-342900" algn="l" rtl="0">
              <a:buClr>
                <a:srgbClr val="FF0000"/>
              </a:buClr>
              <a:buFont typeface="Wingdings" pitchFamily="2" charset="2"/>
              <a:buChar char="Ø"/>
            </a:pPr>
            <a:endParaRPr lang="en-US" sz="2400" dirty="0" smtClean="0">
              <a:latin typeface="Calibri" pitchFamily="34" charset="0"/>
            </a:endParaRPr>
          </a:p>
          <a:p>
            <a:pPr marL="560070" lvl="1" indent="-342900" algn="l" rtl="0"/>
            <a:r>
              <a:rPr lang="en-US" sz="2800" b="1" dirty="0" smtClean="0">
                <a:solidFill>
                  <a:srgbClr val="0070C0"/>
                </a:solidFill>
                <a:latin typeface="Calibri" pitchFamily="34" charset="0"/>
              </a:rPr>
              <a:t>Ensuring the concepts of life long learning, active learning strategies and community based education.</a:t>
            </a:r>
          </a:p>
          <a:p>
            <a:pPr marL="560070" lvl="1" indent="-342900" algn="l" rtl="0"/>
            <a:endParaRPr lang="en-US" dirty="0" smtClean="0"/>
          </a:p>
        </p:txBody>
      </p:sp>
      <p:sp>
        <p:nvSpPr>
          <p:cNvPr id="4" name="Slide Number Placeholder 3"/>
          <p:cNvSpPr>
            <a:spLocks noGrp="1"/>
          </p:cNvSpPr>
          <p:nvPr>
            <p:ph type="sldNum" sz="quarter" idx="12"/>
          </p:nvPr>
        </p:nvSpPr>
        <p:spPr/>
        <p:txBody>
          <a:bodyPr/>
          <a:lstStyle/>
          <a:p>
            <a:fld id="{AAEAE4A8-A6E5-453E-B946-FB774B73F48C}" type="slidenum">
              <a:rPr lang="en-US" smtClean="0"/>
              <a:pPr/>
              <a:t>33</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25860" y="1540068"/>
            <a:ext cx="10141768" cy="4768552"/>
          </a:xfrm>
        </p:spPr>
        <p:txBody>
          <a:bodyPr>
            <a:normAutofit fontScale="92500" lnSpcReduction="10000"/>
          </a:bodyPr>
          <a:lstStyle/>
          <a:p>
            <a:pPr marL="514350" indent="-514350" algn="l" rtl="0">
              <a:buNone/>
              <a:defRPr/>
            </a:pPr>
            <a:r>
              <a:rPr lang="en-US" sz="2800" b="1" dirty="0" smtClean="0">
                <a:solidFill>
                  <a:schemeClr val="tx2">
                    <a:lumMod val="75000"/>
                  </a:schemeClr>
                </a:solidFill>
                <a:latin typeface="Calibri" pitchFamily="34" charset="0"/>
              </a:rPr>
              <a:t>       Aiming to enforce  quality assurance system &amp; achieve                             the competitive benefits of globalization through:</a:t>
            </a:r>
          </a:p>
          <a:p>
            <a:pPr marL="514350" lvl="0" indent="-514350" algn="l" rtl="0">
              <a:buFont typeface="+mj-lt"/>
              <a:buAutoNum type="alphaUcPeriod"/>
              <a:defRPr/>
            </a:pPr>
            <a:endParaRPr lang="en-US" sz="2800" b="1" dirty="0" smtClean="0">
              <a:solidFill>
                <a:srgbClr val="00B050"/>
              </a:solidFill>
              <a:latin typeface="Calibri" pitchFamily="34" charset="0"/>
            </a:endParaRPr>
          </a:p>
          <a:p>
            <a:pPr marL="514350" lvl="0" indent="-514350" algn="l" rtl="0">
              <a:buFont typeface="+mj-lt"/>
              <a:buAutoNum type="alphaUcPeriod"/>
              <a:defRPr/>
            </a:pPr>
            <a:r>
              <a:rPr lang="en-US" sz="2800" b="1" dirty="0" smtClean="0">
                <a:solidFill>
                  <a:srgbClr val="00B050"/>
                </a:solidFill>
                <a:latin typeface="Calibri" pitchFamily="34" charset="0"/>
              </a:rPr>
              <a:t>Collaboration with international bodies:</a:t>
            </a:r>
            <a:br>
              <a:rPr lang="en-US" sz="2800" b="1" dirty="0" smtClean="0">
                <a:solidFill>
                  <a:srgbClr val="00B050"/>
                </a:solidFill>
                <a:latin typeface="Calibri" pitchFamily="34" charset="0"/>
              </a:rPr>
            </a:br>
            <a:r>
              <a:rPr lang="en-US" sz="2800" b="1" dirty="0" smtClean="0">
                <a:solidFill>
                  <a:srgbClr val="FF0000"/>
                </a:solidFill>
                <a:latin typeface="Calibri" pitchFamily="34" charset="0"/>
              </a:rPr>
              <a:t>Inviting international Universities to establish their branches in Libya. </a:t>
            </a:r>
          </a:p>
          <a:p>
            <a:pPr marL="514350" lvl="0" indent="-514350" algn="l" rtl="0">
              <a:buFont typeface="+mj-lt"/>
              <a:buAutoNum type="alphaUcPeriod"/>
              <a:defRPr/>
            </a:pPr>
            <a:r>
              <a:rPr lang="en-US" sz="2800" b="1" dirty="0" smtClean="0">
                <a:solidFill>
                  <a:srgbClr val="00B050"/>
                </a:solidFill>
                <a:latin typeface="Calibri" pitchFamily="34" charset="0"/>
              </a:rPr>
              <a:t>Signing MOU with international Universities regarding postgraduate studies :</a:t>
            </a:r>
            <a:r>
              <a:rPr lang="en-US" sz="2800" b="1" dirty="0" smtClean="0">
                <a:solidFill>
                  <a:srgbClr val="FFFF00"/>
                </a:solidFill>
                <a:latin typeface="Calibri" pitchFamily="34" charset="0"/>
              </a:rPr>
              <a:t/>
            </a:r>
            <a:br>
              <a:rPr lang="en-US" sz="2800" b="1" dirty="0" smtClean="0">
                <a:solidFill>
                  <a:srgbClr val="FFFF00"/>
                </a:solidFill>
                <a:latin typeface="Calibri" pitchFamily="34" charset="0"/>
              </a:rPr>
            </a:br>
            <a:r>
              <a:rPr lang="en-US" sz="2800" b="1" dirty="0" smtClean="0">
                <a:solidFill>
                  <a:srgbClr val="FF0000"/>
                </a:solidFill>
                <a:latin typeface="Calibri" pitchFamily="34" charset="0"/>
              </a:rPr>
              <a:t>Adopting</a:t>
            </a:r>
            <a:r>
              <a:rPr lang="en-US" sz="2800" b="1" dirty="0" smtClean="0">
                <a:solidFill>
                  <a:srgbClr val="FFFF00"/>
                </a:solidFill>
                <a:latin typeface="Calibri" pitchFamily="34" charset="0"/>
              </a:rPr>
              <a:t> </a:t>
            </a:r>
            <a:r>
              <a:rPr lang="en-US" sz="2800" b="1" dirty="0" smtClean="0">
                <a:solidFill>
                  <a:srgbClr val="FF0000"/>
                </a:solidFill>
                <a:latin typeface="Calibri" pitchFamily="34" charset="0"/>
              </a:rPr>
              <a:t>Channel System with joint supervision programs.</a:t>
            </a:r>
          </a:p>
          <a:p>
            <a:pPr marL="514350" indent="-514350" algn="l" rtl="0">
              <a:buFont typeface="+mj-lt"/>
              <a:buAutoNum type="alphaUcPeriod"/>
              <a:defRPr/>
            </a:pPr>
            <a:r>
              <a:rPr lang="en-US" sz="2800" b="1" dirty="0" smtClean="0">
                <a:solidFill>
                  <a:srgbClr val="00B050"/>
                </a:solidFill>
                <a:latin typeface="Calibri" pitchFamily="34" charset="0"/>
              </a:rPr>
              <a:t>Establishment of a student loan system and scholarships for gifted students or for specialties with most national interest.</a:t>
            </a:r>
            <a:endParaRPr lang="ar-LY" sz="2800" b="1" dirty="0" smtClean="0">
              <a:solidFill>
                <a:srgbClr val="00B050"/>
              </a:solidFill>
              <a:latin typeface="Calibri" pitchFamily="34" charset="0"/>
            </a:endParaRPr>
          </a:p>
          <a:p>
            <a:pPr marL="514350" indent="-514350" algn="l" rtl="0">
              <a:buFont typeface="+mj-lt"/>
              <a:buAutoNum type="alphaUcPeriod"/>
              <a:defRPr/>
            </a:pPr>
            <a:endParaRPr lang="en-US" sz="2800" b="1" dirty="0" smtClean="0">
              <a:solidFill>
                <a:srgbClr val="00B050"/>
              </a:solidFill>
              <a:latin typeface="Calibri" pitchFamily="34" charset="0"/>
            </a:endParaRPr>
          </a:p>
        </p:txBody>
      </p:sp>
      <p:sp>
        <p:nvSpPr>
          <p:cNvPr id="4" name="عنوان 3"/>
          <p:cNvSpPr>
            <a:spLocks noGrp="1"/>
          </p:cNvSpPr>
          <p:nvPr>
            <p:ph type="title"/>
          </p:nvPr>
        </p:nvSpPr>
        <p:spPr>
          <a:xfrm>
            <a:off x="837828" y="0"/>
            <a:ext cx="10141768" cy="1066800"/>
          </a:xfrm>
        </p:spPr>
        <p:txBody>
          <a:bodyPr>
            <a:normAutofit fontScale="90000"/>
          </a:bodyPr>
          <a:lstStyle/>
          <a:p>
            <a:pPr marL="914400" indent="-914400" rtl="0"/>
            <a:r>
              <a:rPr lang="en-US" sz="5400" dirty="0" smtClean="0"/>
              <a:t>Promote investment in education</a:t>
            </a:r>
            <a:endParaRPr lang="ar-SA" sz="5400" dirty="0"/>
          </a:p>
        </p:txBody>
      </p:sp>
      <p:sp>
        <p:nvSpPr>
          <p:cNvPr id="6" name="عنصر نائب لرقم الشريحة 4"/>
          <p:cNvSpPr txBox="1">
            <a:spLocks/>
          </p:cNvSpPr>
          <p:nvPr/>
        </p:nvSpPr>
        <p:spPr>
          <a:xfrm>
            <a:off x="8532812" y="6155267"/>
            <a:ext cx="1219201" cy="27304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a:xfrm>
            <a:off x="9451998" y="6143644"/>
            <a:ext cx="1219201" cy="273049"/>
          </a:xfrm>
        </p:spPr>
        <p:txBody>
          <a:bodyPr/>
          <a:lstStyle/>
          <a:p>
            <a:fld id="{AAEAE4A8-A6E5-453E-B946-FB774B73F48C}" type="slidenum">
              <a:rPr lang="en-US" smtClean="0"/>
              <a:pPr/>
              <a:t>34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80">
                                          <p:stCondLst>
                                            <p:cond delay="0"/>
                                          </p:stCondLst>
                                        </p:cTn>
                                        <p:tgtEl>
                                          <p:spTgt spid="5">
                                            <p:txEl>
                                              <p:pRg st="2" end="2"/>
                                            </p:txEl>
                                          </p:spTgt>
                                        </p:tgtEl>
                                      </p:cBhvr>
                                    </p:animEffect>
                                    <p:anim calcmode="lin" valueType="num">
                                      <p:cBhvr>
                                        <p:cTn id="2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xEl>
                                              <p:pRg st="2" end="2"/>
                                            </p:txEl>
                                          </p:spTgt>
                                        </p:tgtEl>
                                      </p:cBhvr>
                                      <p:to x="100000" y="60000"/>
                                    </p:animScale>
                                    <p:animScale>
                                      <p:cBhvr>
                                        <p:cTn id="28" dur="166" decel="50000">
                                          <p:stCondLst>
                                            <p:cond delay="676"/>
                                          </p:stCondLst>
                                        </p:cTn>
                                        <p:tgtEl>
                                          <p:spTgt spid="5">
                                            <p:txEl>
                                              <p:pRg st="2" end="2"/>
                                            </p:txEl>
                                          </p:spTgt>
                                        </p:tgtEl>
                                      </p:cBhvr>
                                      <p:to x="100000" y="100000"/>
                                    </p:animScale>
                                    <p:animScale>
                                      <p:cBhvr>
                                        <p:cTn id="29" dur="26">
                                          <p:stCondLst>
                                            <p:cond delay="1312"/>
                                          </p:stCondLst>
                                        </p:cTn>
                                        <p:tgtEl>
                                          <p:spTgt spid="5">
                                            <p:txEl>
                                              <p:pRg st="2" end="2"/>
                                            </p:txEl>
                                          </p:spTgt>
                                        </p:tgtEl>
                                      </p:cBhvr>
                                      <p:to x="100000" y="80000"/>
                                    </p:animScale>
                                    <p:animScale>
                                      <p:cBhvr>
                                        <p:cTn id="30" dur="166" decel="50000">
                                          <p:stCondLst>
                                            <p:cond delay="1338"/>
                                          </p:stCondLst>
                                        </p:cTn>
                                        <p:tgtEl>
                                          <p:spTgt spid="5">
                                            <p:txEl>
                                              <p:pRg st="2" end="2"/>
                                            </p:txEl>
                                          </p:spTgt>
                                        </p:tgtEl>
                                      </p:cBhvr>
                                      <p:to x="100000" y="100000"/>
                                    </p:animScale>
                                    <p:animScale>
                                      <p:cBhvr>
                                        <p:cTn id="31" dur="26">
                                          <p:stCondLst>
                                            <p:cond delay="1642"/>
                                          </p:stCondLst>
                                        </p:cTn>
                                        <p:tgtEl>
                                          <p:spTgt spid="5">
                                            <p:txEl>
                                              <p:pRg st="2" end="2"/>
                                            </p:txEl>
                                          </p:spTgt>
                                        </p:tgtEl>
                                      </p:cBhvr>
                                      <p:to x="100000" y="90000"/>
                                    </p:animScale>
                                    <p:animScale>
                                      <p:cBhvr>
                                        <p:cTn id="32" dur="166" decel="50000">
                                          <p:stCondLst>
                                            <p:cond delay="1668"/>
                                          </p:stCondLst>
                                        </p:cTn>
                                        <p:tgtEl>
                                          <p:spTgt spid="5">
                                            <p:txEl>
                                              <p:pRg st="2" end="2"/>
                                            </p:txEl>
                                          </p:spTgt>
                                        </p:tgtEl>
                                      </p:cBhvr>
                                      <p:to x="100000" y="100000"/>
                                    </p:animScale>
                                    <p:animScale>
                                      <p:cBhvr>
                                        <p:cTn id="33" dur="26">
                                          <p:stCondLst>
                                            <p:cond delay="1808"/>
                                          </p:stCondLst>
                                        </p:cTn>
                                        <p:tgtEl>
                                          <p:spTgt spid="5">
                                            <p:txEl>
                                              <p:pRg st="2" end="2"/>
                                            </p:txEl>
                                          </p:spTgt>
                                        </p:tgtEl>
                                      </p:cBhvr>
                                      <p:to x="100000" y="95000"/>
                                    </p:animScale>
                                    <p:animScale>
                                      <p:cBhvr>
                                        <p:cTn id="34" dur="166" decel="50000">
                                          <p:stCondLst>
                                            <p:cond delay="1834"/>
                                          </p:stCondLst>
                                        </p:cTn>
                                        <p:tgtEl>
                                          <p:spTgt spid="5">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80">
                                          <p:stCondLst>
                                            <p:cond delay="0"/>
                                          </p:stCondLst>
                                        </p:cTn>
                                        <p:tgtEl>
                                          <p:spTgt spid="5">
                                            <p:txEl>
                                              <p:pRg st="3" end="3"/>
                                            </p:txEl>
                                          </p:spTgt>
                                        </p:tgtEl>
                                      </p:cBhvr>
                                    </p:animEffect>
                                    <p:anim calcmode="lin" valueType="num">
                                      <p:cBhvr>
                                        <p:cTn id="4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3" end="3"/>
                                            </p:txEl>
                                          </p:spTgt>
                                        </p:tgtEl>
                                      </p:cBhvr>
                                      <p:to x="100000" y="60000"/>
                                    </p:animScale>
                                    <p:animScale>
                                      <p:cBhvr>
                                        <p:cTn id="46" dur="166" decel="50000">
                                          <p:stCondLst>
                                            <p:cond delay="676"/>
                                          </p:stCondLst>
                                        </p:cTn>
                                        <p:tgtEl>
                                          <p:spTgt spid="5">
                                            <p:txEl>
                                              <p:pRg st="3" end="3"/>
                                            </p:txEl>
                                          </p:spTgt>
                                        </p:tgtEl>
                                      </p:cBhvr>
                                      <p:to x="100000" y="100000"/>
                                    </p:animScale>
                                    <p:animScale>
                                      <p:cBhvr>
                                        <p:cTn id="47" dur="26">
                                          <p:stCondLst>
                                            <p:cond delay="1312"/>
                                          </p:stCondLst>
                                        </p:cTn>
                                        <p:tgtEl>
                                          <p:spTgt spid="5">
                                            <p:txEl>
                                              <p:pRg st="3" end="3"/>
                                            </p:txEl>
                                          </p:spTgt>
                                        </p:tgtEl>
                                      </p:cBhvr>
                                      <p:to x="100000" y="80000"/>
                                    </p:animScale>
                                    <p:animScale>
                                      <p:cBhvr>
                                        <p:cTn id="48" dur="166" decel="50000">
                                          <p:stCondLst>
                                            <p:cond delay="1338"/>
                                          </p:stCondLst>
                                        </p:cTn>
                                        <p:tgtEl>
                                          <p:spTgt spid="5">
                                            <p:txEl>
                                              <p:pRg st="3" end="3"/>
                                            </p:txEl>
                                          </p:spTgt>
                                        </p:tgtEl>
                                      </p:cBhvr>
                                      <p:to x="100000" y="100000"/>
                                    </p:animScale>
                                    <p:animScale>
                                      <p:cBhvr>
                                        <p:cTn id="49" dur="26">
                                          <p:stCondLst>
                                            <p:cond delay="1642"/>
                                          </p:stCondLst>
                                        </p:cTn>
                                        <p:tgtEl>
                                          <p:spTgt spid="5">
                                            <p:txEl>
                                              <p:pRg st="3" end="3"/>
                                            </p:txEl>
                                          </p:spTgt>
                                        </p:tgtEl>
                                      </p:cBhvr>
                                      <p:to x="100000" y="90000"/>
                                    </p:animScale>
                                    <p:animScale>
                                      <p:cBhvr>
                                        <p:cTn id="50" dur="166" decel="50000">
                                          <p:stCondLst>
                                            <p:cond delay="1668"/>
                                          </p:stCondLst>
                                        </p:cTn>
                                        <p:tgtEl>
                                          <p:spTgt spid="5">
                                            <p:txEl>
                                              <p:pRg st="3" end="3"/>
                                            </p:txEl>
                                          </p:spTgt>
                                        </p:tgtEl>
                                      </p:cBhvr>
                                      <p:to x="100000" y="100000"/>
                                    </p:animScale>
                                    <p:animScale>
                                      <p:cBhvr>
                                        <p:cTn id="51" dur="26">
                                          <p:stCondLst>
                                            <p:cond delay="1808"/>
                                          </p:stCondLst>
                                        </p:cTn>
                                        <p:tgtEl>
                                          <p:spTgt spid="5">
                                            <p:txEl>
                                              <p:pRg st="3" end="3"/>
                                            </p:txEl>
                                          </p:spTgt>
                                        </p:tgtEl>
                                      </p:cBhvr>
                                      <p:to x="100000" y="95000"/>
                                    </p:animScale>
                                    <p:animScale>
                                      <p:cBhvr>
                                        <p:cTn id="52" dur="166" decel="50000">
                                          <p:stCondLst>
                                            <p:cond delay="1834"/>
                                          </p:stCondLst>
                                        </p:cTn>
                                        <p:tgtEl>
                                          <p:spTgt spid="5">
                                            <p:txEl>
                                              <p:pRg st="3" end="3"/>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wipe(down)">
                                      <p:cBhvr>
                                        <p:cTn id="57" dur="580">
                                          <p:stCondLst>
                                            <p:cond delay="0"/>
                                          </p:stCondLst>
                                        </p:cTn>
                                        <p:tgtEl>
                                          <p:spTgt spid="5">
                                            <p:txEl>
                                              <p:pRg st="4" end="4"/>
                                            </p:txEl>
                                          </p:spTgt>
                                        </p:tgtEl>
                                      </p:cBhvr>
                                    </p:animEffect>
                                    <p:anim calcmode="lin" valueType="num">
                                      <p:cBhvr>
                                        <p:cTn id="5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4" end="4"/>
                                            </p:txEl>
                                          </p:spTgt>
                                        </p:tgtEl>
                                      </p:cBhvr>
                                      <p:to x="100000" y="60000"/>
                                    </p:animScale>
                                    <p:animScale>
                                      <p:cBhvr>
                                        <p:cTn id="64" dur="166" decel="50000">
                                          <p:stCondLst>
                                            <p:cond delay="676"/>
                                          </p:stCondLst>
                                        </p:cTn>
                                        <p:tgtEl>
                                          <p:spTgt spid="5">
                                            <p:txEl>
                                              <p:pRg st="4" end="4"/>
                                            </p:txEl>
                                          </p:spTgt>
                                        </p:tgtEl>
                                      </p:cBhvr>
                                      <p:to x="100000" y="100000"/>
                                    </p:animScale>
                                    <p:animScale>
                                      <p:cBhvr>
                                        <p:cTn id="65" dur="26">
                                          <p:stCondLst>
                                            <p:cond delay="1312"/>
                                          </p:stCondLst>
                                        </p:cTn>
                                        <p:tgtEl>
                                          <p:spTgt spid="5">
                                            <p:txEl>
                                              <p:pRg st="4" end="4"/>
                                            </p:txEl>
                                          </p:spTgt>
                                        </p:tgtEl>
                                      </p:cBhvr>
                                      <p:to x="100000" y="80000"/>
                                    </p:animScale>
                                    <p:animScale>
                                      <p:cBhvr>
                                        <p:cTn id="66" dur="166" decel="50000">
                                          <p:stCondLst>
                                            <p:cond delay="1338"/>
                                          </p:stCondLst>
                                        </p:cTn>
                                        <p:tgtEl>
                                          <p:spTgt spid="5">
                                            <p:txEl>
                                              <p:pRg st="4" end="4"/>
                                            </p:txEl>
                                          </p:spTgt>
                                        </p:tgtEl>
                                      </p:cBhvr>
                                      <p:to x="100000" y="100000"/>
                                    </p:animScale>
                                    <p:animScale>
                                      <p:cBhvr>
                                        <p:cTn id="67" dur="26">
                                          <p:stCondLst>
                                            <p:cond delay="1642"/>
                                          </p:stCondLst>
                                        </p:cTn>
                                        <p:tgtEl>
                                          <p:spTgt spid="5">
                                            <p:txEl>
                                              <p:pRg st="4" end="4"/>
                                            </p:txEl>
                                          </p:spTgt>
                                        </p:tgtEl>
                                      </p:cBhvr>
                                      <p:to x="100000" y="90000"/>
                                    </p:animScale>
                                    <p:animScale>
                                      <p:cBhvr>
                                        <p:cTn id="68" dur="166" decel="50000">
                                          <p:stCondLst>
                                            <p:cond delay="1668"/>
                                          </p:stCondLst>
                                        </p:cTn>
                                        <p:tgtEl>
                                          <p:spTgt spid="5">
                                            <p:txEl>
                                              <p:pRg st="4" end="4"/>
                                            </p:txEl>
                                          </p:spTgt>
                                        </p:tgtEl>
                                      </p:cBhvr>
                                      <p:to x="100000" y="100000"/>
                                    </p:animScale>
                                    <p:animScale>
                                      <p:cBhvr>
                                        <p:cTn id="69" dur="26">
                                          <p:stCondLst>
                                            <p:cond delay="1808"/>
                                          </p:stCondLst>
                                        </p:cTn>
                                        <p:tgtEl>
                                          <p:spTgt spid="5">
                                            <p:txEl>
                                              <p:pRg st="4" end="4"/>
                                            </p:txEl>
                                          </p:spTgt>
                                        </p:tgtEl>
                                      </p:cBhvr>
                                      <p:to x="100000" y="95000"/>
                                    </p:animScale>
                                    <p:animScale>
                                      <p:cBhvr>
                                        <p:cTn id="70"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z="1200" smtClean="0"/>
              <a:pPr/>
              <a:t>35</a:t>
            </a:fld>
            <a:endParaRPr lang="en-US" sz="1200" dirty="0"/>
          </a:p>
        </p:txBody>
      </p:sp>
      <p:graphicFrame>
        <p:nvGraphicFramePr>
          <p:cNvPr id="4" name="Diagram 3"/>
          <p:cNvGraphicFramePr/>
          <p:nvPr>
            <p:extLst>
              <p:ext uri="{D42A27DB-BD31-4B8C-83A1-F6EECF244321}">
                <p14:modId xmlns:p14="http://schemas.microsoft.com/office/powerpoint/2010/main" val="908445816"/>
              </p:ext>
            </p:extLst>
          </p:nvPr>
        </p:nvGraphicFramePr>
        <p:xfrm>
          <a:off x="-501635" y="214290"/>
          <a:ext cx="12025335"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290656" y="3892445"/>
            <a:ext cx="1139908" cy="5698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1022314" y="5286388"/>
            <a:ext cx="9429816" cy="8572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3200" b="1" kern="1200" dirty="0" smtClean="0">
                <a:latin typeface="Calibri" panose="020F0502020204030204" pitchFamily="34" charset="0"/>
                <a:cs typeface="Calibri" panose="020F0502020204030204" pitchFamily="34" charset="0"/>
              </a:rPr>
              <a:t>Government offers non - profit loans to cover tuition fees of admitted students</a:t>
            </a:r>
            <a:endParaRPr lang="en-GB" sz="3200" b="1"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518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AEAE4A8-A6E5-453E-B946-FB774B73F48C}" type="slidenum">
              <a:rPr lang="en-US" smtClean="0"/>
              <a:pPr/>
              <a:t>36</a:t>
            </a:fld>
            <a:endParaRPr lang="en-US" dirty="0"/>
          </a:p>
        </p:txBody>
      </p:sp>
      <p:sp>
        <p:nvSpPr>
          <p:cNvPr id="3" name="عنصر نائب للمحتوى 2"/>
          <p:cNvSpPr>
            <a:spLocks noGrp="1"/>
          </p:cNvSpPr>
          <p:nvPr>
            <p:ph idx="1"/>
          </p:nvPr>
        </p:nvSpPr>
        <p:spPr>
          <a:xfrm>
            <a:off x="837827" y="2060848"/>
            <a:ext cx="10729193" cy="4608512"/>
          </a:xfrm>
        </p:spPr>
        <p:txBody>
          <a:bodyPr>
            <a:normAutofit/>
          </a:bodyPr>
          <a:lstStyle/>
          <a:p>
            <a:pPr algn="l" rtl="0">
              <a:buNone/>
            </a:pPr>
            <a:r>
              <a:rPr lang="en-US" sz="3600" b="1" dirty="0" smtClean="0">
                <a:latin typeface="Calibri" pitchFamily="34" charset="0"/>
              </a:rPr>
              <a:t>  Student loans are reimbursed ( </a:t>
            </a:r>
            <a:r>
              <a:rPr lang="en-US" sz="3600" b="1" dirty="0" smtClean="0">
                <a:solidFill>
                  <a:srgbClr val="FF0000"/>
                </a:solidFill>
                <a:latin typeface="Calibri" pitchFamily="34" charset="0"/>
              </a:rPr>
              <a:t>partially</a:t>
            </a:r>
            <a:r>
              <a:rPr lang="en-US" sz="3600" b="1" dirty="0" smtClean="0">
                <a:solidFill>
                  <a:srgbClr val="00B0F0"/>
                </a:solidFill>
                <a:latin typeface="Calibri" pitchFamily="34" charset="0"/>
              </a:rPr>
              <a:t> </a:t>
            </a:r>
            <a:r>
              <a:rPr lang="en-US" sz="3600" b="1" dirty="0" smtClean="0">
                <a:latin typeface="Calibri" pitchFamily="34" charset="0"/>
              </a:rPr>
              <a:t>or </a:t>
            </a:r>
            <a:r>
              <a:rPr lang="en-US" sz="3600" b="1" dirty="0" smtClean="0">
                <a:solidFill>
                  <a:srgbClr val="0070C0"/>
                </a:solidFill>
                <a:latin typeface="Calibri" pitchFamily="34" charset="0"/>
              </a:rPr>
              <a:t>totally</a:t>
            </a:r>
            <a:r>
              <a:rPr lang="en-US" sz="3600" b="1" dirty="0" smtClean="0">
                <a:latin typeface="Calibri" pitchFamily="34" charset="0"/>
              </a:rPr>
              <a:t> ) based on well selected criteria  through comfortable premiums after graduation and employment.</a:t>
            </a:r>
          </a:p>
          <a:p>
            <a:pPr marL="788670" indent="-742950" algn="l" rtl="0">
              <a:buFont typeface="+mj-lt"/>
              <a:buAutoNum type="arabicPeriod"/>
            </a:pPr>
            <a:endParaRPr lang="en-US" sz="3600" b="1" dirty="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37</a:t>
            </a:fld>
            <a:endParaRPr lang="en-US" dirty="0"/>
          </a:p>
        </p:txBody>
      </p:sp>
      <p:sp>
        <p:nvSpPr>
          <p:cNvPr id="3" name="Content Placeholder 2"/>
          <p:cNvSpPr>
            <a:spLocks noGrp="1"/>
          </p:cNvSpPr>
          <p:nvPr>
            <p:ph idx="1"/>
          </p:nvPr>
        </p:nvSpPr>
        <p:spPr>
          <a:xfrm>
            <a:off x="665124" y="1628800"/>
            <a:ext cx="11287204" cy="4943472"/>
          </a:xfrm>
        </p:spPr>
        <p:txBody>
          <a:bodyPr>
            <a:normAutofit/>
          </a:bodyPr>
          <a:lstStyle/>
          <a:p>
            <a:pPr marL="788670" indent="-742950" algn="l" rtl="0">
              <a:buClr>
                <a:srgbClr val="C00000"/>
              </a:buClr>
              <a:buFont typeface="+mj-lt"/>
              <a:buAutoNum type="arabicPeriod"/>
            </a:pPr>
            <a:r>
              <a:rPr lang="en-US" sz="3200" b="1" dirty="0" smtClean="0">
                <a:latin typeface="Calibri" pitchFamily="34" charset="0"/>
              </a:rPr>
              <a:t>Achievement </a:t>
            </a:r>
            <a:r>
              <a:rPr lang="en-US" sz="3200" b="1" dirty="0">
                <a:latin typeface="Calibri" pitchFamily="34" charset="0"/>
              </a:rPr>
              <a:t>of national priorities .</a:t>
            </a:r>
            <a:endParaRPr lang="ar-SA" sz="3200" b="1" dirty="0">
              <a:latin typeface="Calibri" pitchFamily="34" charset="0"/>
            </a:endParaRPr>
          </a:p>
          <a:p>
            <a:pPr marL="788670" indent="-742950" algn="l" rtl="0">
              <a:buClr>
                <a:srgbClr val="C00000"/>
              </a:buClr>
              <a:buFont typeface="+mj-lt"/>
              <a:buAutoNum type="arabicPeriod"/>
            </a:pPr>
            <a:r>
              <a:rPr lang="en-US" sz="3200" b="1" dirty="0">
                <a:latin typeface="Calibri" pitchFamily="34" charset="0"/>
              </a:rPr>
              <a:t>Student competitiveness .  </a:t>
            </a:r>
          </a:p>
          <a:p>
            <a:pPr marL="788670" indent="-742950" algn="l" rtl="0">
              <a:buClr>
                <a:srgbClr val="C00000"/>
              </a:buClr>
              <a:buFont typeface="+mj-lt"/>
              <a:buAutoNum type="arabicPeriod"/>
            </a:pPr>
            <a:r>
              <a:rPr lang="en-US" sz="3200" b="1" dirty="0">
                <a:latin typeface="Calibri" pitchFamily="34" charset="0"/>
              </a:rPr>
              <a:t>Seriousness and capacity of student to pursue higher education.</a:t>
            </a:r>
          </a:p>
          <a:p>
            <a:pPr marL="788670" indent="-742950" algn="l" rtl="0">
              <a:buClr>
                <a:srgbClr val="C00000"/>
              </a:buClr>
              <a:buFont typeface="+mj-lt"/>
              <a:buAutoNum type="arabicPeriod"/>
            </a:pPr>
            <a:r>
              <a:rPr lang="en-US" sz="3200" b="1" dirty="0">
                <a:latin typeface="Calibri" pitchFamily="34" charset="0"/>
              </a:rPr>
              <a:t>Student independency .</a:t>
            </a:r>
          </a:p>
          <a:p>
            <a:pPr marL="788670" indent="-742950" algn="l" rtl="0">
              <a:buClr>
                <a:srgbClr val="C00000"/>
              </a:buClr>
              <a:buFont typeface="+mj-lt"/>
              <a:buAutoNum type="arabicPeriod"/>
            </a:pPr>
            <a:r>
              <a:rPr lang="en-US" sz="3200" b="1" dirty="0">
                <a:latin typeface="Calibri" pitchFamily="34" charset="0"/>
              </a:rPr>
              <a:t>Rational funding .</a:t>
            </a:r>
          </a:p>
          <a:p>
            <a:pPr marL="788670" indent="-742950" algn="l" rtl="0">
              <a:buClr>
                <a:srgbClr val="C00000"/>
              </a:buClr>
              <a:buFont typeface="+mj-lt"/>
              <a:buAutoNum type="arabicPeriod"/>
            </a:pPr>
            <a:r>
              <a:rPr lang="en-US" sz="3200" b="1" dirty="0" smtClean="0">
                <a:latin typeface="Calibri" pitchFamily="34" charset="0"/>
              </a:rPr>
              <a:t>The </a:t>
            </a:r>
            <a:r>
              <a:rPr lang="en-US" sz="3200" b="1" dirty="0">
                <a:latin typeface="Calibri" pitchFamily="34" charset="0"/>
              </a:rPr>
              <a:t>right of </a:t>
            </a:r>
            <a:r>
              <a:rPr lang="en-US" sz="3200" b="1" dirty="0" smtClean="0">
                <a:latin typeface="Calibri" pitchFamily="34" charset="0"/>
              </a:rPr>
              <a:t>future </a:t>
            </a:r>
            <a:r>
              <a:rPr lang="en-US" sz="3200" b="1" dirty="0">
                <a:latin typeface="Calibri" pitchFamily="34" charset="0"/>
              </a:rPr>
              <a:t>generations in the national resources</a:t>
            </a:r>
            <a:r>
              <a:rPr lang="en-US" sz="3200" b="1" dirty="0" smtClean="0">
                <a:latin typeface="Calibri" pitchFamily="34" charset="0"/>
              </a:rPr>
              <a:t>.</a:t>
            </a:r>
            <a:endParaRPr lang="en-US" dirty="0"/>
          </a:p>
        </p:txBody>
      </p:sp>
      <p:sp>
        <p:nvSpPr>
          <p:cNvPr id="4" name="Title 3"/>
          <p:cNvSpPr>
            <a:spLocks noGrp="1"/>
          </p:cNvSpPr>
          <p:nvPr>
            <p:ph type="title"/>
          </p:nvPr>
        </p:nvSpPr>
        <p:spPr>
          <a:xfrm>
            <a:off x="1053852" y="260648"/>
            <a:ext cx="8686801" cy="1066800"/>
          </a:xfrm>
        </p:spPr>
        <p:txBody>
          <a:bodyPr/>
          <a:lstStyle/>
          <a:p>
            <a:r>
              <a:rPr lang="en-US" dirty="0">
                <a:latin typeface="Calibri" pitchFamily="34" charset="0"/>
              </a:rPr>
              <a:t>The aim of this proposal  is to ensure  :</a:t>
            </a:r>
            <a:br>
              <a:rPr lang="en-US" dirty="0">
                <a:latin typeface="Calibri" pitchFamily="34" charset="0"/>
              </a:rPr>
            </a:br>
            <a:endParaRPr lang="en-US" dirty="0"/>
          </a:p>
        </p:txBody>
      </p:sp>
    </p:spTree>
    <p:extLst>
      <p:ext uri="{BB962C8B-B14F-4D97-AF65-F5344CB8AC3E}">
        <p14:creationId xmlns:p14="http://schemas.microsoft.com/office/powerpoint/2010/main" val="138156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z="1200" b="1" smtClean="0"/>
              <a:pPr/>
              <a:t>38</a:t>
            </a:fld>
            <a:endParaRPr lang="en-US" sz="1200" b="1" dirty="0"/>
          </a:p>
        </p:txBody>
      </p:sp>
      <p:sp>
        <p:nvSpPr>
          <p:cNvPr id="3" name="Title 2"/>
          <p:cNvSpPr>
            <a:spLocks noGrp="1"/>
          </p:cNvSpPr>
          <p:nvPr>
            <p:ph type="title"/>
          </p:nvPr>
        </p:nvSpPr>
        <p:spPr>
          <a:xfrm>
            <a:off x="-12265" y="-243408"/>
            <a:ext cx="8686801" cy="1066800"/>
          </a:xfrm>
        </p:spPr>
        <p:txBody>
          <a:bodyPr/>
          <a:lstStyle/>
          <a:p>
            <a:r>
              <a:rPr lang="en-GB" sz="5400" dirty="0" smtClean="0"/>
              <a:t>Benefits</a:t>
            </a:r>
            <a:endParaRPr lang="en-GB" sz="5400" dirty="0"/>
          </a:p>
        </p:txBody>
      </p:sp>
      <p:graphicFrame>
        <p:nvGraphicFramePr>
          <p:cNvPr id="4" name="Diagram 3"/>
          <p:cNvGraphicFramePr/>
          <p:nvPr>
            <p:extLst>
              <p:ext uri="{D42A27DB-BD31-4B8C-83A1-F6EECF244321}">
                <p14:modId xmlns:p14="http://schemas.microsoft.com/office/powerpoint/2010/main" val="1210977199"/>
              </p:ext>
            </p:extLst>
          </p:nvPr>
        </p:nvGraphicFramePr>
        <p:xfrm>
          <a:off x="117749" y="548680"/>
          <a:ext cx="12071076"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3463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39</a:t>
            </a:fld>
            <a:endParaRPr lang="en-US" dirty="0"/>
          </a:p>
        </p:txBody>
      </p:sp>
      <p:sp>
        <p:nvSpPr>
          <p:cNvPr id="4" name="Content Placeholder 3"/>
          <p:cNvSpPr>
            <a:spLocks noGrp="1"/>
          </p:cNvSpPr>
          <p:nvPr>
            <p:ph idx="1"/>
          </p:nvPr>
        </p:nvSpPr>
        <p:spPr>
          <a:xfrm>
            <a:off x="1065212" y="1828800"/>
            <a:ext cx="10244174" cy="4191000"/>
          </a:xfrm>
        </p:spPr>
        <p:txBody>
          <a:bodyPr>
            <a:normAutofit fontScale="92500" lnSpcReduction="10000"/>
          </a:bodyPr>
          <a:lstStyle/>
          <a:p>
            <a:pPr algn="just" rtl="0"/>
            <a:r>
              <a:rPr lang="en-GB" sz="2800" b="1" dirty="0" smtClean="0">
                <a:latin typeface="Calibri" pitchFamily="34" charset="0"/>
                <a:cs typeface="Calibri" pitchFamily="34" charset="0"/>
              </a:rPr>
              <a:t>Presumably, the content of this presentation disseminated a distressful feeling among you.  It seems to be like a blunt dissection into the system of higher education in Libya. As a matter of fact, it is an attempt to deeply expose the origin of  illness in this system, as an initial preoperative phase  to prepare it for a delicate major  surgical correction. </a:t>
            </a:r>
          </a:p>
          <a:p>
            <a:pPr algn="just" rtl="0"/>
            <a:r>
              <a:rPr lang="en-GB" sz="2800" b="1" dirty="0" smtClean="0">
                <a:latin typeface="Calibri" pitchFamily="34" charset="0"/>
                <a:cs typeface="Calibri" pitchFamily="34" charset="0"/>
              </a:rPr>
              <a:t>Indeed, such treatment is not a pain-free procedure and it might apparently irritate our national pride. But, it is a well known fact, the first step in strategic planning is to know where you exactly stand in order to decide where to go  and how to reach there. </a:t>
            </a:r>
          </a:p>
          <a:p>
            <a:pPr algn="just" rtl="0"/>
            <a:r>
              <a:rPr lang="en-GB" sz="2800" b="1" dirty="0" smtClean="0">
                <a:solidFill>
                  <a:srgbClr val="00B050"/>
                </a:solidFill>
                <a:latin typeface="Calibri" pitchFamily="34" charset="0"/>
                <a:cs typeface="Calibri" pitchFamily="34" charset="0"/>
              </a:rPr>
              <a:t>This is truly my intention , so may God help us all. </a:t>
            </a:r>
            <a:endParaRPr lang="ar-LY" sz="2800" b="1" dirty="0">
              <a:solidFill>
                <a:srgbClr val="00B050"/>
              </a:solidFill>
              <a:latin typeface="Calibri" pitchFamily="34" charset="0"/>
            </a:endParaRPr>
          </a:p>
        </p:txBody>
      </p:sp>
      <p:sp>
        <p:nvSpPr>
          <p:cNvPr id="3" name="Title 2"/>
          <p:cNvSpPr>
            <a:spLocks noGrp="1"/>
          </p:cNvSpPr>
          <p:nvPr>
            <p:ph type="title"/>
          </p:nvPr>
        </p:nvSpPr>
        <p:spPr>
          <a:xfrm>
            <a:off x="1065212" y="533400"/>
            <a:ext cx="10101298" cy="1066800"/>
          </a:xfrm>
        </p:spPr>
        <p:txBody>
          <a:bodyPr/>
          <a:lstStyle/>
          <a:p>
            <a:pPr algn="ctr"/>
            <a:r>
              <a:rPr lang="en-GB" dirty="0" smtClean="0"/>
              <a:t>Conclusion </a:t>
            </a:r>
            <a:endParaRPr lang="ar-LY"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828800"/>
            <a:ext cx="9061648" cy="4687252"/>
          </a:xfrm>
        </p:spPr>
        <p:txBody>
          <a:bodyPr>
            <a:normAutofit/>
          </a:bodyPr>
          <a:lstStyle/>
          <a:p>
            <a:pPr algn="l" rtl="0"/>
            <a:r>
              <a:rPr lang="en-US" sz="3600" b="1" dirty="0" smtClean="0">
                <a:latin typeface="Calibri" panose="020F0502020204030204" pitchFamily="34" charset="0"/>
                <a:cs typeface="Calibri" panose="020F0502020204030204" pitchFamily="34" charset="0"/>
              </a:rPr>
              <a:t>Objectives</a:t>
            </a:r>
          </a:p>
          <a:p>
            <a:pPr algn="l" rtl="0"/>
            <a:r>
              <a:rPr lang="en-US" sz="3600" b="1" dirty="0" smtClean="0">
                <a:latin typeface="Calibri" panose="020F0502020204030204" pitchFamily="34" charset="0"/>
                <a:cs typeface="Calibri" panose="020F0502020204030204" pitchFamily="34" charset="0"/>
              </a:rPr>
              <a:t>Introduction</a:t>
            </a:r>
          </a:p>
          <a:p>
            <a:pPr algn="l" rtl="0"/>
            <a:r>
              <a:rPr lang="en-US" sz="3600" b="1" dirty="0" smtClean="0">
                <a:latin typeface="Calibri" panose="020F0502020204030204" pitchFamily="34" charset="0"/>
                <a:cs typeface="Calibri" panose="020F0502020204030204" pitchFamily="34" charset="0"/>
              </a:rPr>
              <a:t>Challenges facing higher education in Libya</a:t>
            </a:r>
          </a:p>
          <a:p>
            <a:pPr algn="l" rtl="0"/>
            <a:r>
              <a:rPr lang="en-US" sz="3600" b="1" dirty="0" smtClean="0">
                <a:latin typeface="Calibri" panose="020F0502020204030204" pitchFamily="34" charset="0"/>
                <a:cs typeface="Calibri" panose="020F0502020204030204" pitchFamily="34" charset="0"/>
              </a:rPr>
              <a:t>Requirements</a:t>
            </a:r>
          </a:p>
          <a:p>
            <a:pPr algn="l" rtl="0"/>
            <a:r>
              <a:rPr lang="en-US" sz="3600" b="1" dirty="0" smtClean="0">
                <a:latin typeface="Calibri" panose="020F0502020204030204" pitchFamily="34" charset="0"/>
                <a:cs typeface="Calibri" panose="020F0502020204030204" pitchFamily="34" charset="0"/>
              </a:rPr>
              <a:t>Recommendations</a:t>
            </a:r>
          </a:p>
          <a:p>
            <a:pPr algn="l" rtl="0"/>
            <a:endParaRPr lang="en-US" sz="3600" b="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065212" y="533400"/>
            <a:ext cx="10285784" cy="1066800"/>
          </a:xfrm>
        </p:spPr>
        <p:txBody>
          <a:bodyPr>
            <a:noAutofit/>
          </a:bodyPr>
          <a:lstStyle/>
          <a:p>
            <a:r>
              <a:rPr lang="en-US" sz="5400" dirty="0" smtClean="0"/>
              <a:t>Layout of the Presentation</a:t>
            </a:r>
            <a:endParaRPr lang="en-US" sz="5400" dirty="0"/>
          </a:p>
        </p:txBody>
      </p:sp>
      <p:sp>
        <p:nvSpPr>
          <p:cNvPr id="5" name="عنصر نائب لرقم الشريحة 4"/>
          <p:cNvSpPr>
            <a:spLocks noGrp="1"/>
          </p:cNvSpPr>
          <p:nvPr>
            <p:ph type="sldNum" sz="quarter" idx="12"/>
          </p:nvPr>
        </p:nvSpPr>
        <p:spPr/>
        <p:txBody>
          <a:bodyPr/>
          <a:lstStyle/>
          <a:p>
            <a:fld id="{AAEAE4A8-A6E5-453E-B946-FB774B73F48C}" type="slidenum">
              <a:rPr lang="en-US" sz="1200" b="1" smtClean="0"/>
              <a:pPr/>
              <a:t>4</a:t>
            </a:fld>
            <a:endParaRPr lang="en-US" sz="1200" b="1" dirty="0"/>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23304" y="6429396"/>
            <a:ext cx="1219201" cy="273049"/>
          </a:xfrm>
        </p:spPr>
        <p:txBody>
          <a:bodyPr/>
          <a:lstStyle/>
          <a:p>
            <a:fld id="{AAEAE4A8-A6E5-453E-B946-FB774B73F48C}" type="slidenum">
              <a:rPr lang="en-US" smtClean="0"/>
              <a:pPr/>
              <a:t>40</a:t>
            </a:fld>
            <a:endParaRPr lang="en-US" dirty="0"/>
          </a:p>
        </p:txBody>
      </p:sp>
      <p:sp>
        <p:nvSpPr>
          <p:cNvPr id="3" name="Content Placeholder 2"/>
          <p:cNvSpPr>
            <a:spLocks noGrp="1"/>
          </p:cNvSpPr>
          <p:nvPr>
            <p:ph idx="1"/>
          </p:nvPr>
        </p:nvSpPr>
        <p:spPr>
          <a:xfrm>
            <a:off x="333772" y="1052736"/>
            <a:ext cx="10945216" cy="5544616"/>
          </a:xfrm>
        </p:spPr>
        <p:txBody>
          <a:bodyPr>
            <a:normAutofit fontScale="70000" lnSpcReduction="20000"/>
          </a:bodyPr>
          <a:lstStyle/>
          <a:p>
            <a:pPr marL="502920" indent="-457200">
              <a:buClr>
                <a:srgbClr val="C00000"/>
              </a:buClr>
              <a:buSzPct val="85000"/>
              <a:buFont typeface="+mj-lt"/>
              <a:buAutoNum type="arabicPeriod"/>
            </a:pPr>
            <a:r>
              <a:rPr lang="ar-SA" b="1" dirty="0" smtClean="0">
                <a:latin typeface="Arial Black" panose="020B0A04020102020204" pitchFamily="34" charset="0"/>
                <a:cs typeface="+mj-cs"/>
              </a:rPr>
              <a:t>د</a:t>
            </a:r>
            <a:r>
              <a:rPr lang="ar-SA" b="1" dirty="0">
                <a:latin typeface="Arial Black" panose="020B0A04020102020204" pitchFamily="34" charset="0"/>
                <a:cs typeface="+mj-cs"/>
              </a:rPr>
              <a:t>. مصطفى عمر التير (2004) </a:t>
            </a:r>
            <a:r>
              <a:rPr lang="ar-SA" b="1" dirty="0" smtClean="0">
                <a:latin typeface="Arial Black" panose="020B0A04020102020204" pitchFamily="34" charset="0"/>
                <a:cs typeface="+mj-cs"/>
              </a:rPr>
              <a:t>ندوة التعليم </a:t>
            </a:r>
            <a:r>
              <a:rPr lang="ar-SA" b="1" dirty="0">
                <a:latin typeface="Arial Black" panose="020B0A04020102020204" pitchFamily="34" charset="0"/>
                <a:cs typeface="+mj-cs"/>
              </a:rPr>
              <a:t>العالى والتنمية فى ليبيا – طرابلس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a:t>
            </a:r>
            <a:r>
              <a:rPr lang="ar-SA" b="1" dirty="0">
                <a:latin typeface="Arial Black" panose="020B0A04020102020204" pitchFamily="34" charset="0"/>
                <a:cs typeface="+mj-cs"/>
              </a:rPr>
              <a:t>. عبد النبي ابو غنية (2004) ندوة التعليم والسياسات التعليمية فى ليبيا – طرابلس .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د.محمد </a:t>
            </a:r>
            <a:r>
              <a:rPr lang="ar-SA" b="1" dirty="0">
                <a:latin typeface="Arial Black" panose="020B0A04020102020204" pitchFamily="34" charset="0"/>
                <a:cs typeface="+mj-cs"/>
              </a:rPr>
              <a:t>على الأعور (2006) ندوة التعليم </a:t>
            </a:r>
            <a:r>
              <a:rPr lang="ar-SA" b="1" dirty="0" err="1">
                <a:latin typeface="Arial Black" panose="020B0A04020102020204" pitchFamily="34" charset="0"/>
                <a:cs typeface="+mj-cs"/>
              </a:rPr>
              <a:t>العالى</a:t>
            </a:r>
            <a:r>
              <a:rPr lang="ar-SA" b="1" dirty="0">
                <a:latin typeface="Arial Black" panose="020B0A04020102020204" pitchFamily="34" charset="0"/>
                <a:cs typeface="+mj-cs"/>
              </a:rPr>
              <a:t> </a:t>
            </a:r>
            <a:r>
              <a:rPr lang="ar-SA" b="1" dirty="0" smtClean="0">
                <a:latin typeface="Arial Black" panose="020B0A04020102020204" pitchFamily="34" charset="0"/>
                <a:cs typeface="+mj-cs"/>
              </a:rPr>
              <a:t>والتنمية </a:t>
            </a:r>
            <a:r>
              <a:rPr lang="ar-SA" b="1" dirty="0" err="1" smtClean="0">
                <a:latin typeface="Arial Black" panose="020B0A04020102020204" pitchFamily="34" charset="0"/>
                <a:cs typeface="+mj-cs"/>
              </a:rPr>
              <a:t>فى</a:t>
            </a:r>
            <a:r>
              <a:rPr lang="ar-SA" b="1" dirty="0" smtClean="0">
                <a:latin typeface="Arial Black" panose="020B0A04020102020204" pitchFamily="34" charset="0"/>
                <a:cs typeface="+mj-cs"/>
              </a:rPr>
              <a:t> ليبيا </a:t>
            </a:r>
            <a:r>
              <a:rPr lang="ar-SA" b="1" dirty="0">
                <a:latin typeface="Arial Black" panose="020B0A04020102020204" pitchFamily="34" charset="0"/>
                <a:cs typeface="+mj-cs"/>
              </a:rPr>
              <a:t>– طرابلس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a:t>
            </a:r>
            <a:r>
              <a:rPr lang="ar-SA" b="1" dirty="0">
                <a:latin typeface="Arial Black" panose="020B0A04020102020204" pitchFamily="34" charset="0"/>
                <a:cs typeface="+mj-cs"/>
              </a:rPr>
              <a:t>. محمد موسى العبيدى (2007) الأثار المترتبة على السياسات الموجهه لنظام التعليم فى ليبيا ( أبحاث مؤتمر السياسات العامة – بنغازى )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a:t>
            </a:r>
            <a:r>
              <a:rPr lang="ar-SA" b="1" dirty="0">
                <a:latin typeface="Arial Black" panose="020B0A04020102020204" pitchFamily="34" charset="0"/>
                <a:cs typeface="+mj-cs"/>
              </a:rPr>
              <a:t>. سعد محمد الزليتني (2007) التخطيط للتعليم العالى فى ليبيا ( أبحاث مؤتمر السياسات العامة – بنغازى )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a:t>
            </a:r>
            <a:r>
              <a:rPr lang="ar-SA" b="1" dirty="0">
                <a:latin typeface="Arial Black" panose="020B0A04020102020204" pitchFamily="34" charset="0"/>
                <a:cs typeface="+mj-cs"/>
              </a:rPr>
              <a:t>. عبدالرحيم محمد البدرى (2007) بعض مشكلات سياسات التعليم العالى فى ليبيا ( أبحاث مؤتمر السياسات العامة – بنغازى ).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تقرير </a:t>
            </a:r>
            <a:r>
              <a:rPr lang="ar-SA" b="1" dirty="0">
                <a:latin typeface="Arial Black" panose="020B0A04020102020204" pitchFamily="34" charset="0"/>
                <a:cs typeface="+mj-cs"/>
              </a:rPr>
              <a:t>المجلس الاستشاري العالمي برئاسة د . مايكل بورتر (2006) تقييم التنافسية فى ليبيا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a:t>
            </a:r>
            <a:r>
              <a:rPr lang="ar-SA" b="1" dirty="0">
                <a:latin typeface="Arial Black" panose="020B0A04020102020204" pitchFamily="34" charset="0"/>
                <a:cs typeface="+mj-cs"/>
              </a:rPr>
              <a:t>. محمد صبحي قنوص و سليمان محمد الجروشي (2004) تقرير حول وضع الجامعات والمعاهد العليا فى ليبيا (لم ينشر ) .</a:t>
            </a:r>
            <a:endParaRPr lang="en-US" b="1" dirty="0">
              <a:latin typeface="Arial Black" panose="020B0A04020102020204" pitchFamily="34" charset="0"/>
              <a:cs typeface="+mj-cs"/>
            </a:endParaRP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 </a:t>
            </a:r>
            <a:r>
              <a:rPr lang="ar-SA" b="1" dirty="0">
                <a:latin typeface="Arial Black" panose="020B0A04020102020204" pitchFamily="34" charset="0"/>
                <a:cs typeface="+mj-cs"/>
              </a:rPr>
              <a:t>د. عيسى بغنى (2012) قراءة فى تقرير التنمية البشرية لسنة 2011 – نشر على الموقع الالكترونى " ليبيا المستقبل " بتاريخ 31-1-2012 </a:t>
            </a: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 عبد السلام القلالي «مندوب ليبيا لدى اليونيسكو- (2012) المنظومة التعليمية في ليبيا – ورقة مقدمة الى المؤتمر الوطني للتعليم – طرابلس بتاريخ 15-17 /9 /2012</a:t>
            </a: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تقرير عن واقع التعليم في ليبيا وافاق المستقبل (2013) – المركز الوطني لدعم القرار – رئاسة مجلس الوزراء – </a:t>
            </a:r>
            <a:r>
              <a:rPr lang="en-US" b="1" dirty="0" smtClean="0">
                <a:latin typeface="Arial Black" panose="020B0A04020102020204" pitchFamily="34" charset="0"/>
                <a:cs typeface="+mj-cs"/>
                <a:hlinkClick r:id="rId2"/>
              </a:rPr>
              <a:t>www.npdc.gov.ly</a:t>
            </a:r>
            <a:r>
              <a:rPr lang="ar-SA" b="1" dirty="0" smtClean="0">
                <a:latin typeface="Arial Black" panose="020B0A04020102020204" pitchFamily="34" charset="0"/>
                <a:cs typeface="+mj-cs"/>
              </a:rPr>
              <a:t> </a:t>
            </a: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 عبدالله المقيرحي (2012) احتضار التعليم في ليبيا ، اسبابه وسبل الاصلاح – جريدة الوطن الليبية  بتاريخ 5/9/2012</a:t>
            </a:r>
          </a:p>
          <a:p>
            <a:pPr marL="502920" indent="-457200">
              <a:buClr>
                <a:srgbClr val="C00000"/>
              </a:buClr>
              <a:buSzPct val="85000"/>
              <a:buFont typeface="+mj-lt"/>
              <a:buAutoNum type="arabicPeriod"/>
            </a:pPr>
            <a:r>
              <a:rPr lang="ar-SA" b="1" dirty="0" smtClean="0">
                <a:latin typeface="Arial Black" panose="020B0A04020102020204" pitchFamily="34" charset="0"/>
                <a:cs typeface="+mj-cs"/>
              </a:rPr>
              <a:t>د. عبد الله المقيرحي (2012) نواقيس الخطر – جريدة الوطن الليبية بتاريخ 31/5/2012</a:t>
            </a:r>
            <a:endParaRPr lang="en-US" b="1" dirty="0" smtClean="0">
              <a:latin typeface="Arial Black" panose="020B0A04020102020204" pitchFamily="34" charset="0"/>
              <a:cs typeface="+mj-cs"/>
            </a:endParaRPr>
          </a:p>
        </p:txBody>
      </p:sp>
      <p:sp>
        <p:nvSpPr>
          <p:cNvPr id="4" name="Title 3"/>
          <p:cNvSpPr>
            <a:spLocks noGrp="1"/>
          </p:cNvSpPr>
          <p:nvPr>
            <p:ph type="title"/>
          </p:nvPr>
        </p:nvSpPr>
        <p:spPr>
          <a:xfrm>
            <a:off x="1413892" y="-315416"/>
            <a:ext cx="8686801" cy="1066800"/>
          </a:xfrm>
        </p:spPr>
        <p:txBody>
          <a:bodyPr/>
          <a:lstStyle/>
          <a:p>
            <a:pPr algn="ctr"/>
            <a:r>
              <a:rPr lang="ar-SA" dirty="0" smtClean="0"/>
              <a:t>المراجع </a:t>
            </a:r>
            <a:r>
              <a:rPr lang="en-US" dirty="0" smtClean="0"/>
              <a:t>References -</a:t>
            </a:r>
            <a:endParaRPr lang="en-US" dirty="0"/>
          </a:p>
        </p:txBody>
      </p:sp>
    </p:spTree>
    <p:extLst>
      <p:ext uri="{BB962C8B-B14F-4D97-AF65-F5344CB8AC3E}">
        <p14:creationId xmlns:p14="http://schemas.microsoft.com/office/powerpoint/2010/main" val="2757116464"/>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8/82/Temple_of_Zeus_-_Cyre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4462">
            <a:off x="459519" y="523674"/>
            <a:ext cx="5141685" cy="3856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2" name="Picture 4" descr="Leptis Mag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3202">
            <a:off x="5952057" y="867040"/>
            <a:ext cx="5884394" cy="36530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عنوان 2"/>
          <p:cNvSpPr txBox="1">
            <a:spLocks/>
          </p:cNvSpPr>
          <p:nvPr/>
        </p:nvSpPr>
        <p:spPr>
          <a:xfrm>
            <a:off x="522248" y="5286388"/>
            <a:ext cx="2286016" cy="1571612"/>
          </a:xfrm>
          <a:prstGeom prst="horizontalScroll">
            <a:avLst>
              <a:gd name="adj" fmla="val 13308"/>
            </a:avLst>
          </a:prstGeom>
        </p:spPr>
        <p:style>
          <a:lnRef idx="3">
            <a:schemeClr val="lt1"/>
          </a:lnRef>
          <a:fillRef idx="1">
            <a:schemeClr val="accent5"/>
          </a:fillRef>
          <a:effectRef idx="1">
            <a:schemeClr val="accent5"/>
          </a:effectRef>
          <a:fontRef idx="minor">
            <a:schemeClr val="lt1"/>
          </a:fontRef>
        </p:style>
        <p:txBody>
          <a:bodyPr>
            <a:normAutofit/>
          </a:bodyPr>
          <a:lstStyle/>
          <a:p>
            <a:pPr marL="0" marR="0" lvl="0" indent="0" algn="ctr" defTabSz="914400" eaLnBrk="1" fontAlgn="auto" latinLnBrk="0" hangingPunct="1">
              <a:lnSpc>
                <a:spcPct val="80000"/>
              </a:lnSpc>
              <a:spcBef>
                <a:spcPct val="0"/>
              </a:spcBef>
              <a:spcAft>
                <a:spcPts val="0"/>
              </a:spcAft>
              <a:buClrTx/>
              <a:buSzTx/>
              <a:buFontTx/>
              <a:buNone/>
              <a:tabLst/>
              <a:defRPr/>
            </a:pPr>
            <a:endParaRPr kumimoji="0" lang="en-US" sz="2800"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mj-lt"/>
                <a:ea typeface="+mj-ea"/>
                <a:cs typeface="+mj-cs"/>
              </a:rPr>
              <a:t>Thank you</a:t>
            </a:r>
            <a:endParaRPr kumimoji="0" lang="ar-LY" sz="2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2054" name="Picture 6" descr="http://upload.wikimedia.org/wikipedia/commons/0/0f/Theatre_sabratha_liby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206" y="4071942"/>
            <a:ext cx="4743408" cy="24378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Slide Number Placeholder 6"/>
          <p:cNvSpPr>
            <a:spLocks noGrp="1"/>
          </p:cNvSpPr>
          <p:nvPr>
            <p:ph type="sldNum" sz="quarter" idx="12"/>
          </p:nvPr>
        </p:nvSpPr>
        <p:spPr/>
        <p:txBody>
          <a:bodyPr/>
          <a:lstStyle/>
          <a:p>
            <a:fld id="{AAEAE4A8-A6E5-453E-B946-FB774B73F48C}" type="slidenum">
              <a:rPr lang="en-US" smtClean="0"/>
              <a:pPr/>
              <a:t>41</a:t>
            </a:fld>
            <a:endParaRPr lang="en-US" dirty="0"/>
          </a:p>
        </p:txBody>
      </p:sp>
    </p:spTree>
    <p:extLst>
      <p:ext uri="{BB962C8B-B14F-4D97-AF65-F5344CB8AC3E}">
        <p14:creationId xmlns:p14="http://schemas.microsoft.com/office/powerpoint/2010/main" val="8303747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z="1200" b="1" smtClean="0"/>
              <a:pPr/>
              <a:t>5</a:t>
            </a:fld>
            <a:endParaRPr lang="en-US" sz="1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6505869"/>
              </p:ext>
            </p:extLst>
          </p:nvPr>
        </p:nvGraphicFramePr>
        <p:xfrm>
          <a:off x="549796" y="1196752"/>
          <a:ext cx="100091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384275" y="-86072"/>
            <a:ext cx="8686801" cy="1066800"/>
          </a:xfrm>
        </p:spPr>
        <p:txBody>
          <a:bodyPr/>
          <a:lstStyle/>
          <a:p>
            <a:r>
              <a:rPr lang="en-GB" sz="5400" dirty="0" smtClean="0"/>
              <a:t>Objectives</a:t>
            </a:r>
            <a:endParaRPr lang="en-GB" sz="5400" dirty="0"/>
          </a:p>
        </p:txBody>
      </p:sp>
      <p:sp>
        <p:nvSpPr>
          <p:cNvPr id="7" name="Decagon 6"/>
          <p:cNvSpPr/>
          <p:nvPr/>
        </p:nvSpPr>
        <p:spPr>
          <a:xfrm>
            <a:off x="1269876" y="1772816"/>
            <a:ext cx="936104" cy="936104"/>
          </a:xfrm>
          <a:prstGeom prst="decagon">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b="1" dirty="0" smtClean="0">
                <a:latin typeface="Calibri" panose="020F0502020204030204" pitchFamily="34" charset="0"/>
                <a:cs typeface="Calibri" panose="020F0502020204030204" pitchFamily="34" charset="0"/>
              </a:rPr>
              <a:t>I</a:t>
            </a:r>
            <a:endParaRPr lang="en-GB" sz="3600" b="1" dirty="0">
              <a:latin typeface="Calibri" panose="020F0502020204030204" pitchFamily="34" charset="0"/>
              <a:cs typeface="Calibri" panose="020F0502020204030204" pitchFamily="34" charset="0"/>
            </a:endParaRPr>
          </a:p>
        </p:txBody>
      </p:sp>
      <p:sp>
        <p:nvSpPr>
          <p:cNvPr id="8" name="Decagon 7"/>
          <p:cNvSpPr/>
          <p:nvPr/>
        </p:nvSpPr>
        <p:spPr>
          <a:xfrm>
            <a:off x="8830716" y="1772816"/>
            <a:ext cx="936104" cy="936104"/>
          </a:xfrm>
          <a:prstGeom prst="decagon">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b="1" dirty="0" smtClean="0">
                <a:latin typeface="Calibri" panose="020F0502020204030204" pitchFamily="34" charset="0"/>
                <a:cs typeface="Calibri" panose="020F0502020204030204" pitchFamily="34" charset="0"/>
              </a:rPr>
              <a:t>IV</a:t>
            </a:r>
            <a:endParaRPr lang="en-GB" sz="3600" b="1" dirty="0">
              <a:latin typeface="Calibri" panose="020F0502020204030204" pitchFamily="34" charset="0"/>
              <a:cs typeface="Calibri" panose="020F0502020204030204" pitchFamily="34" charset="0"/>
            </a:endParaRPr>
          </a:p>
        </p:txBody>
      </p:sp>
      <p:sp>
        <p:nvSpPr>
          <p:cNvPr id="9" name="Decagon 8"/>
          <p:cNvSpPr/>
          <p:nvPr/>
        </p:nvSpPr>
        <p:spPr>
          <a:xfrm>
            <a:off x="3790156" y="1772816"/>
            <a:ext cx="936104" cy="936104"/>
          </a:xfrm>
          <a:prstGeom prst="decagon">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b="1" dirty="0" smtClean="0">
                <a:latin typeface="Calibri" panose="020F0502020204030204" pitchFamily="34" charset="0"/>
                <a:cs typeface="Calibri" panose="020F0502020204030204" pitchFamily="34" charset="0"/>
              </a:rPr>
              <a:t>II</a:t>
            </a:r>
            <a:endParaRPr lang="en-GB" sz="3600" b="1" dirty="0">
              <a:latin typeface="Calibri" panose="020F0502020204030204" pitchFamily="34" charset="0"/>
              <a:cs typeface="Calibri" panose="020F0502020204030204" pitchFamily="34" charset="0"/>
            </a:endParaRPr>
          </a:p>
        </p:txBody>
      </p:sp>
      <p:sp>
        <p:nvSpPr>
          <p:cNvPr id="10" name="Decagon 9"/>
          <p:cNvSpPr/>
          <p:nvPr/>
        </p:nvSpPr>
        <p:spPr>
          <a:xfrm>
            <a:off x="6310436" y="1772816"/>
            <a:ext cx="936104" cy="936104"/>
          </a:xfrm>
          <a:prstGeom prst="decagon">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b="1" dirty="0" smtClean="0">
                <a:latin typeface="Calibri" panose="020F0502020204030204" pitchFamily="34" charset="0"/>
                <a:cs typeface="Calibri" panose="020F0502020204030204" pitchFamily="34" charset="0"/>
              </a:rPr>
              <a:t>III</a:t>
            </a:r>
            <a:endParaRPr lang="en-GB" sz="3600" b="1" dirty="0">
              <a:latin typeface="Calibri" panose="020F0502020204030204" pitchFamily="34" charset="0"/>
              <a:cs typeface="Calibri" panose="020F0502020204030204" pitchFamily="34" charset="0"/>
            </a:endParaRPr>
          </a:p>
        </p:txBody>
      </p:sp>
      <p:sp>
        <p:nvSpPr>
          <p:cNvPr id="11" name="عنصر نائب لرقم الشريحة 4"/>
          <p:cNvSpPr txBox="1">
            <a:spLocks/>
          </p:cNvSpPr>
          <p:nvPr/>
        </p:nvSpPr>
        <p:spPr>
          <a:xfrm>
            <a:off x="8685212" y="6396311"/>
            <a:ext cx="1219201" cy="27304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EAE4A8-A6E5-453E-B946-FB774B73F48C}" type="slidenum">
              <a:rPr kumimoji="0" lang="en-US" sz="12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20063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6</a:t>
            </a:fld>
            <a:endParaRPr lang="en-US" dirty="0"/>
          </a:p>
        </p:txBody>
      </p:sp>
      <p:sp>
        <p:nvSpPr>
          <p:cNvPr id="5" name="Title 4"/>
          <p:cNvSpPr>
            <a:spLocks noGrp="1"/>
          </p:cNvSpPr>
          <p:nvPr>
            <p:ph type="title"/>
          </p:nvPr>
        </p:nvSpPr>
        <p:spPr>
          <a:xfrm>
            <a:off x="1093752" y="2643182"/>
            <a:ext cx="8686801" cy="1066800"/>
          </a:xfrm>
        </p:spPr>
        <p:txBody>
          <a:bodyPr>
            <a:normAutofit/>
          </a:bodyPr>
          <a:lstStyle/>
          <a:p>
            <a:pPr algn="ctr"/>
            <a:r>
              <a:rPr lang="en-GB" sz="6600" dirty="0" smtClean="0"/>
              <a:t>Introduction </a:t>
            </a:r>
            <a:endParaRPr lang="ar-LY" sz="6600" dirty="0"/>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7</a:t>
            </a:fld>
            <a:endParaRPr lang="en-US" dirty="0"/>
          </a:p>
        </p:txBody>
      </p:sp>
      <p:sp>
        <p:nvSpPr>
          <p:cNvPr id="8" name="عنوان 7"/>
          <p:cNvSpPr>
            <a:spLocks noGrp="1"/>
          </p:cNvSpPr>
          <p:nvPr>
            <p:ph type="title"/>
          </p:nvPr>
        </p:nvSpPr>
        <p:spPr>
          <a:xfrm>
            <a:off x="0" y="0"/>
            <a:ext cx="12143085" cy="910454"/>
          </a:xfrm>
        </p:spPr>
        <p:txBody>
          <a:bodyPr>
            <a:normAutofit/>
          </a:bodyPr>
          <a:lstStyle/>
          <a:p>
            <a:r>
              <a:rPr lang="en-GB" dirty="0" smtClean="0"/>
              <a:t>Geographic location of Libya, Benghazi , LIMU &amp; UOB</a:t>
            </a:r>
            <a:endParaRPr lang="ar-SA" dirty="0"/>
          </a:p>
        </p:txBody>
      </p:sp>
      <p:pic>
        <p:nvPicPr>
          <p:cNvPr id="1026" name="Picture 2" descr="http://www.worldatlas.com/webimage/countrys/africa/lyafric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48" y="1063529"/>
            <a:ext cx="6984776" cy="56711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jazeera.com/mritems/Images/2011/2/16/201121682739620360_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5365" y="3505900"/>
            <a:ext cx="5108848" cy="32378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54" t="10564" b="23564"/>
          <a:stretch/>
        </p:blipFill>
        <p:spPr bwMode="auto">
          <a:xfrm>
            <a:off x="6886500" y="1052735"/>
            <a:ext cx="5108849" cy="261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عنصر نائب لرقم الشريحة 4"/>
          <p:cNvSpPr txBox="1">
            <a:spLocks/>
          </p:cNvSpPr>
          <p:nvPr/>
        </p:nvSpPr>
        <p:spPr>
          <a:xfrm>
            <a:off x="8614692" y="6381328"/>
            <a:ext cx="1219201" cy="27304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EAE4A8-A6E5-453E-B946-FB774B73F48C}" type="slidenum">
              <a:rPr kumimoji="0" lang="en-US" sz="12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7737486" y="3214686"/>
            <a:ext cx="519693" cy="276999"/>
          </a:xfrm>
          <a:prstGeom prst="rect">
            <a:avLst/>
          </a:prstGeom>
          <a:noFill/>
          <a:ln>
            <a:solidFill>
              <a:schemeClr val="bg2"/>
            </a:solidFill>
          </a:ln>
        </p:spPr>
        <p:txBody>
          <a:bodyPr wrap="none" rtlCol="1" anchor="ctr" anchorCtr="1">
            <a:spAutoFit/>
          </a:bodyPr>
          <a:lstStyle/>
          <a:p>
            <a:r>
              <a:rPr lang="en-GB" sz="1200" dirty="0" smtClean="0"/>
              <a:t>UOB</a:t>
            </a:r>
            <a:endParaRPr lang="ar-LY" sz="1200" dirty="0" smtClean="0"/>
          </a:p>
        </p:txBody>
      </p:sp>
      <p:sp>
        <p:nvSpPr>
          <p:cNvPr id="4" name="TextBox 3"/>
          <p:cNvSpPr txBox="1"/>
          <p:nvPr/>
        </p:nvSpPr>
        <p:spPr>
          <a:xfrm>
            <a:off x="8830716" y="2714436"/>
            <a:ext cx="610208" cy="276999"/>
          </a:xfrm>
          <a:prstGeom prst="rect">
            <a:avLst/>
          </a:prstGeom>
          <a:noFill/>
          <a:ln>
            <a:solidFill>
              <a:schemeClr val="bg2"/>
            </a:solidFill>
          </a:ln>
        </p:spPr>
        <p:txBody>
          <a:bodyPr wrap="square" rtlCol="0" anchor="ctr" anchorCtr="1">
            <a:spAutoFit/>
          </a:bodyPr>
          <a:lstStyle/>
          <a:p>
            <a:r>
              <a:rPr lang="en-US" sz="1200" dirty="0" smtClean="0"/>
              <a:t>LIMU</a:t>
            </a:r>
          </a:p>
        </p:txBody>
      </p:sp>
      <p:sp>
        <p:nvSpPr>
          <p:cNvPr id="5" name="Rectangle 4"/>
          <p:cNvSpPr/>
          <p:nvPr/>
        </p:nvSpPr>
        <p:spPr>
          <a:xfrm>
            <a:off x="8398668" y="4005064"/>
            <a:ext cx="216024" cy="216024"/>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TextBox 5"/>
          <p:cNvSpPr txBox="1"/>
          <p:nvPr/>
        </p:nvSpPr>
        <p:spPr>
          <a:xfrm>
            <a:off x="8023123" y="4261930"/>
            <a:ext cx="967113" cy="369332"/>
          </a:xfrm>
          <a:prstGeom prst="rect">
            <a:avLst/>
          </a:prstGeom>
          <a:noFill/>
          <a:ln>
            <a:noFill/>
          </a:ln>
        </p:spPr>
        <p:txBody>
          <a:bodyPr wrap="square" rtlCol="0" anchor="ctr" anchorCtr="1">
            <a:spAutoFit/>
          </a:bodyPr>
          <a:lstStyle/>
          <a:p>
            <a:r>
              <a:rPr lang="en-US" b="1" dirty="0" smtClean="0">
                <a:solidFill>
                  <a:schemeClr val="bg1"/>
                </a:solidFill>
              </a:rPr>
              <a:t>Tripoli</a:t>
            </a:r>
          </a:p>
        </p:txBody>
      </p:sp>
    </p:spTree>
    <p:extLst>
      <p:ext uri="{BB962C8B-B14F-4D97-AF65-F5344CB8AC3E}">
        <p14:creationId xmlns:p14="http://schemas.microsoft.com/office/powerpoint/2010/main" val="3210585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8</a:t>
            </a:fld>
            <a:endParaRPr lang="en-US" dirty="0"/>
          </a:p>
        </p:txBody>
      </p:sp>
      <p:sp>
        <p:nvSpPr>
          <p:cNvPr id="5" name="Content Placeholder 4"/>
          <p:cNvSpPr>
            <a:spLocks noGrp="1"/>
          </p:cNvSpPr>
          <p:nvPr>
            <p:ph idx="1"/>
          </p:nvPr>
        </p:nvSpPr>
        <p:spPr>
          <a:xfrm>
            <a:off x="736562" y="1857364"/>
            <a:ext cx="10358510" cy="2571768"/>
          </a:xfrm>
        </p:spPr>
        <p:txBody>
          <a:bodyPr>
            <a:normAutofit/>
          </a:bodyPr>
          <a:lstStyle/>
          <a:p>
            <a:pPr algn="just" rtl="0"/>
            <a:r>
              <a:rPr lang="en-US" sz="3600" b="1" dirty="0" smtClean="0">
                <a:latin typeface="Calibri" pitchFamily="34" charset="0"/>
                <a:cs typeface="Calibri" pitchFamily="34" charset="0"/>
              </a:rPr>
              <a:t>No doubt, educational institutions are the principle pillars for establishment of sustainable human development which leads to community progress.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EAE4A8-A6E5-453E-B946-FB774B73F48C}" type="slidenum">
              <a:rPr lang="en-US" smtClean="0"/>
              <a:pPr/>
              <a:t>9</a:t>
            </a:fld>
            <a:endParaRPr lang="en-US" dirty="0"/>
          </a:p>
        </p:txBody>
      </p:sp>
      <p:sp>
        <p:nvSpPr>
          <p:cNvPr id="3" name="Content Placeholder 2"/>
          <p:cNvSpPr>
            <a:spLocks noGrp="1"/>
          </p:cNvSpPr>
          <p:nvPr>
            <p:ph idx="1"/>
          </p:nvPr>
        </p:nvSpPr>
        <p:spPr>
          <a:xfrm>
            <a:off x="1065212" y="1828800"/>
            <a:ext cx="9744108" cy="2886084"/>
          </a:xfrm>
        </p:spPr>
        <p:txBody>
          <a:bodyPr>
            <a:normAutofit/>
          </a:bodyPr>
          <a:lstStyle/>
          <a:p>
            <a:pPr lvl="0" algn="just" rtl="0">
              <a:buClr>
                <a:prstClr val="black">
                  <a:lumMod val="65000"/>
                  <a:lumOff val="35000"/>
                </a:prstClr>
              </a:buClr>
            </a:pPr>
            <a:r>
              <a:rPr lang="en-US" sz="3600" b="1" dirty="0" smtClean="0">
                <a:solidFill>
                  <a:prstClr val="black"/>
                </a:solidFill>
                <a:latin typeface="Calibri" pitchFamily="34" charset="0"/>
                <a:cs typeface="Calibri" pitchFamily="34" charset="0"/>
              </a:rPr>
              <a:t>Therefore, it is essentially important to develop their infrastructure, programs, financial resources and assure the quality of their outcome to effectively respond and fulfill community needs.</a:t>
            </a:r>
          </a:p>
          <a:p>
            <a:endParaRPr lang="ar-LY"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S103460663">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 xmlns:thm15="http://schemas.microsoft.com/office/thememl/2012/main" name="Business strategy presentation" id="{8652783A-F43B-4C47-8F3C-48F967BE0382}" vid="{232EED29-0899-40B2-8969-E379F11A5395}"/>
    </a:ext>
  </a:extLst>
</a:theme>
</file>

<file path=ppt/theme/theme2.xml><?xml version="1.0" encoding="utf-8"?>
<a:theme xmlns:a="http://schemas.openxmlformats.org/drawingml/2006/main" name="1_TS103460663">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Business strategy presentation" id="{8652783A-F43B-4C47-8F3C-48F967BE0382}" vid="{232EED29-0899-40B2-8969-E379F11A53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E1DFAE-A563-49ED-B827-D954CB21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2319</Words>
  <Application>Microsoft Office PowerPoint</Application>
  <PresentationFormat>Custom</PresentationFormat>
  <Paragraphs>305</Paragraphs>
  <Slides>41</Slides>
  <Notes>4</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TS103460663</vt:lpstr>
      <vt:lpstr>1_TS103460663</vt:lpstr>
      <vt:lpstr>Higher Education in Libya: Challenges and Future Plans</vt:lpstr>
      <vt:lpstr>Acknowledgment </vt:lpstr>
      <vt:lpstr>PowerPoint Presentation</vt:lpstr>
      <vt:lpstr>Layout of the Presentation</vt:lpstr>
      <vt:lpstr>Objectives</vt:lpstr>
      <vt:lpstr>Introduction </vt:lpstr>
      <vt:lpstr>Geographic location of Libya, Benghazi , LIMU &amp; UOB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Requirements</vt:lpstr>
      <vt:lpstr>Lack of a national strategic plan (1,2,3,4,5)</vt:lpstr>
      <vt:lpstr>Poor primary and secondary school output (4.6.10)</vt:lpstr>
      <vt:lpstr>Comparison of pre-university teaching hrs in Libyan Educational system with others </vt:lpstr>
      <vt:lpstr>Excessive Students’ Admission (2,4,6,7)</vt:lpstr>
      <vt:lpstr>PowerPoint Presentation</vt:lpstr>
      <vt:lpstr>PowerPoint Presentation</vt:lpstr>
      <vt:lpstr>Structural Problems  (5,6)</vt:lpstr>
      <vt:lpstr>Horizontal Expansion in Numbers of  Higher Educational Institutions in Libya  Compared to Malaysia &amp;International Reference Standards (IRS)</vt:lpstr>
      <vt:lpstr>Poor Infrastructure (8)</vt:lpstr>
      <vt:lpstr>Administrative and Legal Problems (6)</vt:lpstr>
      <vt:lpstr>Poor Academic Staff Performance (5,8)</vt:lpstr>
      <vt:lpstr>Outdated curricular and Teaching Methods (6.11)</vt:lpstr>
      <vt:lpstr>Poor Financial Resources (6,9.12)</vt:lpstr>
      <vt:lpstr>Poor Research and Postgraduate Programs (6.13)</vt:lpstr>
      <vt:lpstr>Recommendations</vt:lpstr>
      <vt:lpstr>PowerPoint Presentation</vt:lpstr>
      <vt:lpstr>PowerPoint Presentation</vt:lpstr>
      <vt:lpstr>Promote investment in education</vt:lpstr>
      <vt:lpstr>PowerPoint Presentation</vt:lpstr>
      <vt:lpstr>PowerPoint Presentation</vt:lpstr>
      <vt:lpstr>The aim of this proposal  is to ensure  : </vt:lpstr>
      <vt:lpstr>Benefits</vt:lpstr>
      <vt:lpstr>Conclusion </vt:lpstr>
      <vt:lpstr>المراجع 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2014-05-05T18:56:09Z</dcterms:created>
  <dcterms:modified xsi:type="dcterms:W3CDTF">2014-06-01T04:51:35Z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